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28"/>
  </p:notesMasterIdLst>
  <p:sldIdLst>
    <p:sldId id="256" r:id="rId2"/>
    <p:sldId id="257" r:id="rId3"/>
    <p:sldId id="258" r:id="rId4"/>
    <p:sldId id="259" r:id="rId5"/>
    <p:sldId id="261" r:id="rId6"/>
    <p:sldId id="260" r:id="rId7"/>
    <p:sldId id="278" r:id="rId8"/>
    <p:sldId id="262" r:id="rId9"/>
    <p:sldId id="263" r:id="rId10"/>
    <p:sldId id="264" r:id="rId11"/>
    <p:sldId id="280" r:id="rId12"/>
    <p:sldId id="281" r:id="rId13"/>
    <p:sldId id="282" r:id="rId14"/>
    <p:sldId id="279" r:id="rId15"/>
    <p:sldId id="265" r:id="rId16"/>
    <p:sldId id="276" r:id="rId17"/>
    <p:sldId id="266" r:id="rId18"/>
    <p:sldId id="267" r:id="rId19"/>
    <p:sldId id="268" r:id="rId20"/>
    <p:sldId id="269" r:id="rId21"/>
    <p:sldId id="270" r:id="rId22"/>
    <p:sldId id="271" r:id="rId23"/>
    <p:sldId id="272" r:id="rId24"/>
    <p:sldId id="273" r:id="rId25"/>
    <p:sldId id="275" r:id="rId26"/>
    <p:sldId id="277"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3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2BEACC-5E70-4674-B4D0-6D9A9FF44FF4}" type="datetimeFigureOut">
              <a:rPr lang="pl-PL" smtClean="0"/>
              <a:t>23.09.2020</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C4EC37-90BF-4D51-9932-4830611E3209}" type="slidenum">
              <a:rPr lang="pl-PL" smtClean="0"/>
              <a:t>‹#›</a:t>
            </a:fld>
            <a:endParaRPr lang="pl-PL"/>
          </a:p>
        </p:txBody>
      </p:sp>
    </p:spTree>
    <p:extLst>
      <p:ext uri="{BB962C8B-B14F-4D97-AF65-F5344CB8AC3E}">
        <p14:creationId xmlns:p14="http://schemas.microsoft.com/office/powerpoint/2010/main" val="2671445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FEC4EC37-90BF-4D51-9932-4830611E3209}" type="slidenum">
              <a:rPr lang="pl-PL" smtClean="0"/>
              <a:t>1</a:t>
            </a:fld>
            <a:endParaRPr lang="pl-PL"/>
          </a:p>
        </p:txBody>
      </p:sp>
    </p:spTree>
    <p:extLst>
      <p:ext uri="{BB962C8B-B14F-4D97-AF65-F5344CB8AC3E}">
        <p14:creationId xmlns:p14="http://schemas.microsoft.com/office/powerpoint/2010/main" val="2865734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6">
            <a:extLst>
              <a:ext uri="{FF2B5EF4-FFF2-40B4-BE49-F238E27FC236}">
                <a16:creationId xmlns:a16="http://schemas.microsoft.com/office/drawing/2014/main" id="{0D9303D5-B78A-4B39-BC61-3377511D3E8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1E59E99-9162-429C-B084-DC60CF26194E}" type="slidenum">
              <a:t>14</a:t>
            </a:fld>
            <a:endParaRPr lang="pl-PL" sz="1400" b="0" i="0" u="none" strike="noStrike" kern="1200" cap="none" spc="0" baseline="0">
              <a:solidFill>
                <a:srgbClr val="000000"/>
              </a:solidFill>
              <a:uFillTx/>
              <a:latin typeface="Times New Roman" pitchFamily="18"/>
              <a:ea typeface="Arial Unicode MS" pitchFamily="2"/>
              <a:cs typeface="Tahoma" pitchFamily="2"/>
            </a:endParaRPr>
          </a:p>
        </p:txBody>
      </p:sp>
      <p:sp>
        <p:nvSpPr>
          <p:cNvPr id="3" name="Symbol zastępczy obrazu slajdu 1">
            <a:extLst>
              <a:ext uri="{FF2B5EF4-FFF2-40B4-BE49-F238E27FC236}">
                <a16:creationId xmlns:a16="http://schemas.microsoft.com/office/drawing/2014/main" id="{0EE5DDD8-BC8E-48FC-8180-50271A445B5A}"/>
              </a:ext>
            </a:extLst>
          </p:cNvPr>
          <p:cNvSpPr>
            <a:spLocks noGrp="1" noRot="1" noChangeAspect="1"/>
          </p:cNvSpPr>
          <p:nvPr>
            <p:ph type="sldImg"/>
          </p:nvPr>
        </p:nvSpPr>
        <p:spPr>
          <a:xfrm>
            <a:off x="217488" y="812800"/>
            <a:ext cx="7123112" cy="4008438"/>
          </a:xfrm>
          <a:solidFill>
            <a:srgbClr val="4472C4"/>
          </a:solidFill>
          <a:ln w="25402">
            <a:solidFill>
              <a:srgbClr val="2F528F"/>
            </a:solidFill>
            <a:prstDash val="solid"/>
          </a:ln>
        </p:spPr>
      </p:sp>
      <p:sp>
        <p:nvSpPr>
          <p:cNvPr id="4" name="Symbol zastępczy notatek 2">
            <a:extLst>
              <a:ext uri="{FF2B5EF4-FFF2-40B4-BE49-F238E27FC236}">
                <a16:creationId xmlns:a16="http://schemas.microsoft.com/office/drawing/2014/main" id="{927078BB-C1DD-402D-B7FD-ECDD2709B33C}"/>
              </a:ext>
            </a:extLst>
          </p:cNvPr>
          <p:cNvSpPr txBox="1">
            <a:spLocks noGrp="1"/>
          </p:cNvSpPr>
          <p:nvPr>
            <p:ph type="body" sz="quarter" idx="1"/>
          </p:nvPr>
        </p:nvSpPr>
        <p:spPr/>
        <p:txBody>
          <a:bodyPr/>
          <a:lstStyle/>
          <a:p>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FEC4EC37-90BF-4D51-9932-4830611E3209}" type="slidenum">
              <a:rPr lang="pl-PL" smtClean="0"/>
              <a:t>26</a:t>
            </a:fld>
            <a:endParaRPr lang="pl-PL"/>
          </a:p>
        </p:txBody>
      </p:sp>
    </p:spTree>
    <p:extLst>
      <p:ext uri="{BB962C8B-B14F-4D97-AF65-F5344CB8AC3E}">
        <p14:creationId xmlns:p14="http://schemas.microsoft.com/office/powerpoint/2010/main" val="521127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618E0986-AC57-4B24-89FF-F4A4D737E25C}" type="datetimeFigureOut">
              <a:rPr lang="pl-PL" smtClean="0"/>
              <a:t>23.09.2020</a:t>
            </a:fld>
            <a:endParaRPr lang="pl-PL"/>
          </a:p>
        </p:txBody>
      </p:sp>
      <p:sp>
        <p:nvSpPr>
          <p:cNvPr id="5" name="Footer Placeholder 4"/>
          <p:cNvSpPr>
            <a:spLocks noGrp="1"/>
          </p:cNvSpPr>
          <p:nvPr>
            <p:ph type="ftr" sz="quarter" idx="11"/>
          </p:nvPr>
        </p:nvSpPr>
        <p:spPr/>
        <p:txBody>
          <a:bodyPr/>
          <a:lstStyle/>
          <a:p>
            <a:endParaRPr lang="pl-P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326ED09-4793-4692-A776-8B7DD53A8F94}" type="slidenum">
              <a:rPr lang="pl-PL" smtClean="0"/>
              <a:t>‹#›</a:t>
            </a:fld>
            <a:endParaRPr lang="pl-PL"/>
          </a:p>
        </p:txBody>
      </p:sp>
    </p:spTree>
    <p:extLst>
      <p:ext uri="{BB962C8B-B14F-4D97-AF65-F5344CB8AC3E}">
        <p14:creationId xmlns:p14="http://schemas.microsoft.com/office/powerpoint/2010/main" val="684022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18E0986-AC57-4B24-89FF-F4A4D737E25C}" type="datetimeFigureOut">
              <a:rPr lang="pl-PL" smtClean="0"/>
              <a:t>23.09.2020</a:t>
            </a:fld>
            <a:endParaRPr lang="pl-PL"/>
          </a:p>
        </p:txBody>
      </p:sp>
      <p:sp>
        <p:nvSpPr>
          <p:cNvPr id="5" name="Footer Placeholder 4"/>
          <p:cNvSpPr>
            <a:spLocks noGrp="1"/>
          </p:cNvSpPr>
          <p:nvPr>
            <p:ph type="ftr" sz="quarter" idx="11"/>
          </p:nvPr>
        </p:nvSpPr>
        <p:spPr/>
        <p:txBody>
          <a:bodyPr/>
          <a:lstStyle/>
          <a:p>
            <a:endParaRPr lang="pl-P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326ED09-4793-4692-A776-8B7DD53A8F94}" type="slidenum">
              <a:rPr lang="pl-PL" smtClean="0"/>
              <a:t>‹#›</a:t>
            </a:fld>
            <a:endParaRPr lang="pl-PL"/>
          </a:p>
        </p:txBody>
      </p:sp>
    </p:spTree>
    <p:extLst>
      <p:ext uri="{BB962C8B-B14F-4D97-AF65-F5344CB8AC3E}">
        <p14:creationId xmlns:p14="http://schemas.microsoft.com/office/powerpoint/2010/main" val="2765932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18E0986-AC57-4B24-89FF-F4A4D737E25C}" type="datetimeFigureOut">
              <a:rPr lang="pl-PL" smtClean="0"/>
              <a:t>23.09.2020</a:t>
            </a:fld>
            <a:endParaRPr lang="pl-PL"/>
          </a:p>
        </p:txBody>
      </p:sp>
      <p:sp>
        <p:nvSpPr>
          <p:cNvPr id="5" name="Footer Placeholder 4"/>
          <p:cNvSpPr>
            <a:spLocks noGrp="1"/>
          </p:cNvSpPr>
          <p:nvPr>
            <p:ph type="ftr" sz="quarter" idx="11"/>
          </p:nvPr>
        </p:nvSpPr>
        <p:spPr/>
        <p:txBody>
          <a:bodyPr/>
          <a:lstStyle/>
          <a:p>
            <a:endParaRPr lang="pl-P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326ED09-4793-4692-A776-8B7DD53A8F94}" type="slidenum">
              <a:rPr lang="pl-PL" smtClean="0"/>
              <a:t>‹#›</a:t>
            </a:fld>
            <a:endParaRPr lang="pl-P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257047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618E0986-AC57-4B24-89FF-F4A4D737E25C}" type="datetimeFigureOut">
              <a:rPr lang="pl-PL" smtClean="0"/>
              <a:t>23.09.2020</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326ED09-4793-4692-A776-8B7DD53A8F94}" type="slidenum">
              <a:rPr lang="pl-PL" smtClean="0"/>
              <a:t>‹#›</a:t>
            </a:fld>
            <a:endParaRPr lang="pl-PL"/>
          </a:p>
        </p:txBody>
      </p:sp>
    </p:spTree>
    <p:extLst>
      <p:ext uri="{BB962C8B-B14F-4D97-AF65-F5344CB8AC3E}">
        <p14:creationId xmlns:p14="http://schemas.microsoft.com/office/powerpoint/2010/main" val="5349997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618E0986-AC57-4B24-89FF-F4A4D737E25C}" type="datetimeFigureOut">
              <a:rPr lang="pl-PL" smtClean="0"/>
              <a:t>23.09.2020</a:t>
            </a:fld>
            <a:endParaRPr lang="pl-PL"/>
          </a:p>
        </p:txBody>
      </p:sp>
      <p:sp>
        <p:nvSpPr>
          <p:cNvPr id="6" name="Footer Placeholder 5"/>
          <p:cNvSpPr>
            <a:spLocks noGrp="1"/>
          </p:cNvSpPr>
          <p:nvPr>
            <p:ph type="ftr" sz="quarter" idx="11"/>
          </p:nvPr>
        </p:nvSpPr>
        <p:spPr/>
        <p:txBody>
          <a:bodyPr/>
          <a:lstStyle/>
          <a:p>
            <a:endParaRPr lang="pl-P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326ED09-4793-4692-A776-8B7DD53A8F94}" type="slidenum">
              <a:rPr lang="pl-PL" smtClean="0"/>
              <a:t>‹#›</a:t>
            </a:fld>
            <a:endParaRPr lang="pl-P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86003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618E0986-AC57-4B24-89FF-F4A4D737E25C}" type="datetimeFigureOut">
              <a:rPr lang="pl-PL" smtClean="0"/>
              <a:t>23.09.2020</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326ED09-4793-4692-A776-8B7DD53A8F94}" type="slidenum">
              <a:rPr lang="pl-PL" smtClean="0"/>
              <a:t>‹#›</a:t>
            </a:fld>
            <a:endParaRPr lang="pl-PL"/>
          </a:p>
        </p:txBody>
      </p:sp>
    </p:spTree>
    <p:extLst>
      <p:ext uri="{BB962C8B-B14F-4D97-AF65-F5344CB8AC3E}">
        <p14:creationId xmlns:p14="http://schemas.microsoft.com/office/powerpoint/2010/main" val="28742780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18E0986-AC57-4B24-89FF-F4A4D737E25C}" type="datetimeFigureOut">
              <a:rPr lang="pl-PL" smtClean="0"/>
              <a:t>23.09.2020</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326ED09-4793-4692-A776-8B7DD53A8F94}" type="slidenum">
              <a:rPr lang="pl-PL" smtClean="0"/>
              <a:t>‹#›</a:t>
            </a:fld>
            <a:endParaRPr lang="pl-PL"/>
          </a:p>
        </p:txBody>
      </p:sp>
    </p:spTree>
    <p:extLst>
      <p:ext uri="{BB962C8B-B14F-4D97-AF65-F5344CB8AC3E}">
        <p14:creationId xmlns:p14="http://schemas.microsoft.com/office/powerpoint/2010/main" val="10509207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18E0986-AC57-4B24-89FF-F4A4D737E25C}" type="datetimeFigureOut">
              <a:rPr lang="pl-PL" smtClean="0"/>
              <a:t>23.09.2020</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326ED09-4793-4692-A776-8B7DD53A8F94}" type="slidenum">
              <a:rPr lang="pl-PL" smtClean="0"/>
              <a:t>‹#›</a:t>
            </a:fld>
            <a:endParaRPr lang="pl-PL"/>
          </a:p>
        </p:txBody>
      </p:sp>
    </p:spTree>
    <p:extLst>
      <p:ext uri="{BB962C8B-B14F-4D97-AF65-F5344CB8AC3E}">
        <p14:creationId xmlns:p14="http://schemas.microsoft.com/office/powerpoint/2010/main" val="1800197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18E0986-AC57-4B24-89FF-F4A4D737E25C}" type="datetimeFigureOut">
              <a:rPr lang="pl-PL" smtClean="0"/>
              <a:t>23.09.2020</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326ED09-4793-4692-A776-8B7DD53A8F94}" type="slidenum">
              <a:rPr lang="pl-PL" smtClean="0"/>
              <a:t>‹#›</a:t>
            </a:fld>
            <a:endParaRPr lang="pl-PL"/>
          </a:p>
        </p:txBody>
      </p:sp>
    </p:spTree>
    <p:extLst>
      <p:ext uri="{BB962C8B-B14F-4D97-AF65-F5344CB8AC3E}">
        <p14:creationId xmlns:p14="http://schemas.microsoft.com/office/powerpoint/2010/main" val="1158485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18E0986-AC57-4B24-89FF-F4A4D737E25C}" type="datetimeFigureOut">
              <a:rPr lang="pl-PL" smtClean="0"/>
              <a:t>23.09.2020</a:t>
            </a:fld>
            <a:endParaRPr lang="pl-PL"/>
          </a:p>
        </p:txBody>
      </p:sp>
      <p:sp>
        <p:nvSpPr>
          <p:cNvPr id="5" name="Footer Placeholder 4"/>
          <p:cNvSpPr>
            <a:spLocks noGrp="1"/>
          </p:cNvSpPr>
          <p:nvPr>
            <p:ph type="ftr" sz="quarter" idx="11"/>
          </p:nvPr>
        </p:nvSpPr>
        <p:spPr/>
        <p:txBody>
          <a:bodyPr/>
          <a:lstStyle/>
          <a:p>
            <a:endParaRPr lang="pl-P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326ED09-4793-4692-A776-8B7DD53A8F94}" type="slidenum">
              <a:rPr lang="pl-PL" smtClean="0"/>
              <a:t>‹#›</a:t>
            </a:fld>
            <a:endParaRPr lang="pl-PL"/>
          </a:p>
        </p:txBody>
      </p:sp>
    </p:spTree>
    <p:extLst>
      <p:ext uri="{BB962C8B-B14F-4D97-AF65-F5344CB8AC3E}">
        <p14:creationId xmlns:p14="http://schemas.microsoft.com/office/powerpoint/2010/main" val="29282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618E0986-AC57-4B24-89FF-F4A4D737E25C}" type="datetimeFigureOut">
              <a:rPr lang="pl-PL" smtClean="0"/>
              <a:t>23.09.2020</a:t>
            </a:fld>
            <a:endParaRPr lang="pl-PL"/>
          </a:p>
        </p:txBody>
      </p:sp>
      <p:sp>
        <p:nvSpPr>
          <p:cNvPr id="6" name="Footer Placeholder 5"/>
          <p:cNvSpPr>
            <a:spLocks noGrp="1"/>
          </p:cNvSpPr>
          <p:nvPr>
            <p:ph type="ftr" sz="quarter" idx="11"/>
          </p:nvPr>
        </p:nvSpPr>
        <p:spPr/>
        <p:txBody>
          <a:bodyPr/>
          <a:lstStyle/>
          <a:p>
            <a:endParaRPr lang="pl-P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326ED09-4793-4692-A776-8B7DD53A8F94}" type="slidenum">
              <a:rPr lang="pl-PL" smtClean="0"/>
              <a:t>‹#›</a:t>
            </a:fld>
            <a:endParaRPr lang="pl-PL"/>
          </a:p>
        </p:txBody>
      </p:sp>
    </p:spTree>
    <p:extLst>
      <p:ext uri="{BB962C8B-B14F-4D97-AF65-F5344CB8AC3E}">
        <p14:creationId xmlns:p14="http://schemas.microsoft.com/office/powerpoint/2010/main" val="17268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618E0986-AC57-4B24-89FF-F4A4D737E25C}" type="datetimeFigureOut">
              <a:rPr lang="pl-PL" smtClean="0"/>
              <a:t>23.09.2020</a:t>
            </a:fld>
            <a:endParaRPr lang="pl-PL"/>
          </a:p>
        </p:txBody>
      </p:sp>
      <p:sp>
        <p:nvSpPr>
          <p:cNvPr id="8" name="Footer Placeholder 7"/>
          <p:cNvSpPr>
            <a:spLocks noGrp="1"/>
          </p:cNvSpPr>
          <p:nvPr>
            <p:ph type="ftr" sz="quarter" idx="11"/>
          </p:nvPr>
        </p:nvSpPr>
        <p:spPr/>
        <p:txBody>
          <a:bodyPr/>
          <a:lstStyle/>
          <a:p>
            <a:endParaRPr lang="pl-P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326ED09-4793-4692-A776-8B7DD53A8F94}" type="slidenum">
              <a:rPr lang="pl-PL" smtClean="0"/>
              <a:t>‹#›</a:t>
            </a:fld>
            <a:endParaRPr lang="pl-PL"/>
          </a:p>
        </p:txBody>
      </p:sp>
    </p:spTree>
    <p:extLst>
      <p:ext uri="{BB962C8B-B14F-4D97-AF65-F5344CB8AC3E}">
        <p14:creationId xmlns:p14="http://schemas.microsoft.com/office/powerpoint/2010/main" val="342812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18E0986-AC57-4B24-89FF-F4A4D737E25C}" type="datetimeFigureOut">
              <a:rPr lang="pl-PL" smtClean="0"/>
              <a:t>23.09.2020</a:t>
            </a:fld>
            <a:endParaRPr lang="pl-PL"/>
          </a:p>
        </p:txBody>
      </p:sp>
      <p:sp>
        <p:nvSpPr>
          <p:cNvPr id="4" name="Footer Placeholder 3"/>
          <p:cNvSpPr>
            <a:spLocks noGrp="1"/>
          </p:cNvSpPr>
          <p:nvPr>
            <p:ph type="ftr" sz="quarter" idx="11"/>
          </p:nvPr>
        </p:nvSpPr>
        <p:spPr/>
        <p:txBody>
          <a:bodyPr/>
          <a:lstStyle/>
          <a:p>
            <a:endParaRPr lang="pl-P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326ED09-4793-4692-A776-8B7DD53A8F94}" type="slidenum">
              <a:rPr lang="pl-PL" smtClean="0"/>
              <a:t>‹#›</a:t>
            </a:fld>
            <a:endParaRPr lang="pl-PL"/>
          </a:p>
        </p:txBody>
      </p:sp>
    </p:spTree>
    <p:extLst>
      <p:ext uri="{BB962C8B-B14F-4D97-AF65-F5344CB8AC3E}">
        <p14:creationId xmlns:p14="http://schemas.microsoft.com/office/powerpoint/2010/main" val="506926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E0986-AC57-4B24-89FF-F4A4D737E25C}" type="datetimeFigureOut">
              <a:rPr lang="pl-PL" smtClean="0"/>
              <a:t>23.09.2020</a:t>
            </a:fld>
            <a:endParaRPr lang="pl-PL"/>
          </a:p>
        </p:txBody>
      </p:sp>
      <p:sp>
        <p:nvSpPr>
          <p:cNvPr id="3" name="Footer Placeholder 2"/>
          <p:cNvSpPr>
            <a:spLocks noGrp="1"/>
          </p:cNvSpPr>
          <p:nvPr>
            <p:ph type="ftr" sz="quarter" idx="11"/>
          </p:nvPr>
        </p:nvSpPr>
        <p:spPr/>
        <p:txBody>
          <a:bodyPr/>
          <a:lstStyle/>
          <a:p>
            <a:endParaRPr lang="pl-P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326ED09-4793-4692-A776-8B7DD53A8F94}" type="slidenum">
              <a:rPr lang="pl-PL" smtClean="0"/>
              <a:t>‹#›</a:t>
            </a:fld>
            <a:endParaRPr lang="pl-PL"/>
          </a:p>
        </p:txBody>
      </p:sp>
    </p:spTree>
    <p:extLst>
      <p:ext uri="{BB962C8B-B14F-4D97-AF65-F5344CB8AC3E}">
        <p14:creationId xmlns:p14="http://schemas.microsoft.com/office/powerpoint/2010/main" val="3171296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618E0986-AC57-4B24-89FF-F4A4D737E25C}" type="datetimeFigureOut">
              <a:rPr lang="pl-PL" smtClean="0"/>
              <a:t>23.09.2020</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326ED09-4793-4692-A776-8B7DD53A8F94}" type="slidenum">
              <a:rPr lang="pl-PL" smtClean="0"/>
              <a:t>‹#›</a:t>
            </a:fld>
            <a:endParaRPr lang="pl-PL"/>
          </a:p>
        </p:txBody>
      </p:sp>
    </p:spTree>
    <p:extLst>
      <p:ext uri="{BB962C8B-B14F-4D97-AF65-F5344CB8AC3E}">
        <p14:creationId xmlns:p14="http://schemas.microsoft.com/office/powerpoint/2010/main" val="86468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618E0986-AC57-4B24-89FF-F4A4D737E25C}" type="datetimeFigureOut">
              <a:rPr lang="pl-PL" smtClean="0"/>
              <a:t>23.09.2020</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326ED09-4793-4692-A776-8B7DD53A8F94}" type="slidenum">
              <a:rPr lang="pl-PL" smtClean="0"/>
              <a:t>‹#›</a:t>
            </a:fld>
            <a:endParaRPr lang="pl-PL"/>
          </a:p>
        </p:txBody>
      </p:sp>
    </p:spTree>
    <p:extLst>
      <p:ext uri="{BB962C8B-B14F-4D97-AF65-F5344CB8AC3E}">
        <p14:creationId xmlns:p14="http://schemas.microsoft.com/office/powerpoint/2010/main" val="23135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8E0986-AC57-4B24-89FF-F4A4D737E25C}" type="datetimeFigureOut">
              <a:rPr lang="pl-PL" smtClean="0"/>
              <a:t>23.09.2020</a:t>
            </a:fld>
            <a:endParaRPr lang="pl-P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326ED09-4793-4692-A776-8B7DD53A8F94}" type="slidenum">
              <a:rPr lang="pl-PL" smtClean="0"/>
              <a:t>‹#›</a:t>
            </a:fld>
            <a:endParaRPr lang="pl-PL"/>
          </a:p>
        </p:txBody>
      </p:sp>
    </p:spTree>
    <p:extLst>
      <p:ext uri="{BB962C8B-B14F-4D97-AF65-F5344CB8AC3E}">
        <p14:creationId xmlns:p14="http://schemas.microsoft.com/office/powerpoint/2010/main" val="3680504282"/>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A90ECA4-E457-4C98-AAFB-9054E37118DF}"/>
              </a:ext>
            </a:extLst>
          </p:cNvPr>
          <p:cNvSpPr>
            <a:spLocks noGrp="1"/>
          </p:cNvSpPr>
          <p:nvPr>
            <p:ph type="ctrTitle"/>
          </p:nvPr>
        </p:nvSpPr>
        <p:spPr>
          <a:xfrm>
            <a:off x="1867318" y="1804737"/>
            <a:ext cx="8915399" cy="2262781"/>
          </a:xfrm>
        </p:spPr>
        <p:txBody>
          <a:bodyPr>
            <a:normAutofit fontScale="90000"/>
          </a:bodyPr>
          <a:lstStyle/>
          <a:p>
            <a:pPr algn="ctr"/>
            <a:r>
              <a:rPr lang="pl-PL" sz="4000" b="1" dirty="0">
                <a:latin typeface="Calibri" panose="020F0502020204030204" pitchFamily="34" charset="0"/>
                <a:cs typeface="Calibri" panose="020F0502020204030204" pitchFamily="34" charset="0"/>
              </a:rPr>
              <a:t>Szkolenie z poddziałania 19.2 </a:t>
            </a:r>
            <a:br>
              <a:rPr lang="pl-PL" sz="4000" b="1" dirty="0">
                <a:latin typeface="Calibri" panose="020F0502020204030204" pitchFamily="34" charset="0"/>
                <a:cs typeface="Calibri" panose="020F0502020204030204" pitchFamily="34" charset="0"/>
              </a:rPr>
            </a:br>
            <a:r>
              <a:rPr lang="pl-PL" sz="4000" b="1" dirty="0">
                <a:latin typeface="Calibri" panose="020F0502020204030204" pitchFamily="34" charset="0"/>
                <a:cs typeface="Calibri" panose="020F0502020204030204" pitchFamily="34" charset="0"/>
              </a:rPr>
              <a:t>w zakresie podejmowania działalności gospodarczej</a:t>
            </a:r>
            <a:br>
              <a:rPr lang="pl-PL" sz="4000" b="1" dirty="0">
                <a:latin typeface="Calibri" panose="020F0502020204030204" pitchFamily="34" charset="0"/>
                <a:cs typeface="Calibri" panose="020F0502020204030204" pitchFamily="34" charset="0"/>
              </a:rPr>
            </a:br>
            <a:br>
              <a:rPr lang="pl-PL" sz="4000" b="1" dirty="0">
                <a:latin typeface="Calibri" panose="020F0502020204030204" pitchFamily="34" charset="0"/>
                <a:cs typeface="Calibri" panose="020F0502020204030204" pitchFamily="34" charset="0"/>
              </a:rPr>
            </a:br>
            <a:br>
              <a:rPr lang="pl-PL" sz="2700" b="1" dirty="0">
                <a:latin typeface="Calibri" panose="020F0502020204030204" pitchFamily="34" charset="0"/>
                <a:cs typeface="Calibri" panose="020F0502020204030204" pitchFamily="34" charset="0"/>
              </a:rPr>
            </a:br>
            <a:r>
              <a:rPr lang="pl-PL" sz="2700" b="1" dirty="0">
                <a:latin typeface="Calibri" panose="020F0502020204030204" pitchFamily="34" charset="0"/>
                <a:cs typeface="Calibri" panose="020F0502020204030204" pitchFamily="34" charset="0"/>
              </a:rPr>
              <a:t>Buk, 16 </a:t>
            </a:r>
            <a:r>
              <a:rPr lang="pl-PL" sz="2700" b="1">
                <a:latin typeface="Calibri" panose="020F0502020204030204" pitchFamily="34" charset="0"/>
                <a:cs typeface="Calibri" panose="020F0502020204030204" pitchFamily="34" charset="0"/>
              </a:rPr>
              <a:t>września 2020 </a:t>
            </a:r>
            <a:r>
              <a:rPr lang="pl-PL" sz="2700" b="1" dirty="0">
                <a:latin typeface="Calibri" panose="020F0502020204030204" pitchFamily="34" charset="0"/>
                <a:cs typeface="Calibri" panose="020F0502020204030204" pitchFamily="34" charset="0"/>
              </a:rPr>
              <a:t>roku</a:t>
            </a:r>
          </a:p>
        </p:txBody>
      </p:sp>
      <p:sp>
        <p:nvSpPr>
          <p:cNvPr id="3" name="Podtytuł 2">
            <a:extLst>
              <a:ext uri="{FF2B5EF4-FFF2-40B4-BE49-F238E27FC236}">
                <a16:creationId xmlns:a16="http://schemas.microsoft.com/office/drawing/2014/main" id="{DF8F9D4E-1B75-4E2C-B70A-2C578613F0B5}"/>
              </a:ext>
            </a:extLst>
          </p:cNvPr>
          <p:cNvSpPr>
            <a:spLocks noGrp="1"/>
          </p:cNvSpPr>
          <p:nvPr>
            <p:ph type="subTitle" idx="1"/>
          </p:nvPr>
        </p:nvSpPr>
        <p:spPr>
          <a:xfrm>
            <a:off x="2625308" y="4717221"/>
            <a:ext cx="8915399" cy="1126283"/>
          </a:xfrm>
        </p:spPr>
        <p:txBody>
          <a:bodyPr>
            <a:normAutofit/>
          </a:bodyPr>
          <a:lstStyle/>
          <a:p>
            <a:endParaRPr lang="pl-PL" dirty="0"/>
          </a:p>
          <a:p>
            <a:endParaRPr lang="pl-PL" dirty="0"/>
          </a:p>
          <a:p>
            <a:endParaRPr lang="pl-PL" dirty="0"/>
          </a:p>
        </p:txBody>
      </p:sp>
      <p:pic>
        <p:nvPicPr>
          <p:cNvPr id="5" name="Obraz 8">
            <a:extLst>
              <a:ext uri="{FF2B5EF4-FFF2-40B4-BE49-F238E27FC236}">
                <a16:creationId xmlns:a16="http://schemas.microsoft.com/office/drawing/2014/main" id="{4A472E3A-1DA4-4CA7-9D48-A1C4F62C5E8E}"/>
              </a:ext>
            </a:extLst>
          </p:cNvPr>
          <p:cNvPicPr>
            <a:picLocks noChangeAspect="1"/>
          </p:cNvPicPr>
          <p:nvPr/>
        </p:nvPicPr>
        <p:blipFill>
          <a:blip r:embed="rId3"/>
          <a:stretch>
            <a:fillRect/>
          </a:stretch>
        </p:blipFill>
        <p:spPr>
          <a:xfrm>
            <a:off x="2322420" y="4927190"/>
            <a:ext cx="1792059" cy="1372048"/>
          </a:xfrm>
          <a:prstGeom prst="rect">
            <a:avLst/>
          </a:prstGeom>
          <a:noFill/>
          <a:ln cap="flat">
            <a:noFill/>
          </a:ln>
        </p:spPr>
      </p:pic>
      <p:pic>
        <p:nvPicPr>
          <p:cNvPr id="7" name="Obraz 9">
            <a:extLst>
              <a:ext uri="{FF2B5EF4-FFF2-40B4-BE49-F238E27FC236}">
                <a16:creationId xmlns:a16="http://schemas.microsoft.com/office/drawing/2014/main" id="{37DF2185-6BC5-4528-B59F-F9263B075A10}"/>
              </a:ext>
            </a:extLst>
          </p:cNvPr>
          <p:cNvPicPr>
            <a:picLocks noChangeAspect="1"/>
          </p:cNvPicPr>
          <p:nvPr/>
        </p:nvPicPr>
        <p:blipFill>
          <a:blip r:embed="rId4"/>
          <a:stretch>
            <a:fillRect/>
          </a:stretch>
        </p:blipFill>
        <p:spPr>
          <a:xfrm>
            <a:off x="4659188" y="4808916"/>
            <a:ext cx="1914451" cy="1034588"/>
          </a:xfrm>
          <a:prstGeom prst="rect">
            <a:avLst/>
          </a:prstGeom>
          <a:noFill/>
          <a:ln cap="flat">
            <a:noFill/>
          </a:ln>
        </p:spPr>
      </p:pic>
      <p:pic>
        <p:nvPicPr>
          <p:cNvPr id="9" name="Obraz 10">
            <a:extLst>
              <a:ext uri="{FF2B5EF4-FFF2-40B4-BE49-F238E27FC236}">
                <a16:creationId xmlns:a16="http://schemas.microsoft.com/office/drawing/2014/main" id="{6F921349-CC38-4311-BB72-F8BEE61AB2A9}"/>
              </a:ext>
            </a:extLst>
          </p:cNvPr>
          <p:cNvPicPr>
            <a:picLocks noChangeAspect="1"/>
          </p:cNvPicPr>
          <p:nvPr/>
        </p:nvPicPr>
        <p:blipFill>
          <a:blip r:embed="rId5"/>
          <a:stretch>
            <a:fillRect/>
          </a:stretch>
        </p:blipFill>
        <p:spPr>
          <a:xfrm>
            <a:off x="7519905" y="4837851"/>
            <a:ext cx="1072088" cy="1072088"/>
          </a:xfrm>
          <a:prstGeom prst="rect">
            <a:avLst/>
          </a:prstGeom>
          <a:noFill/>
          <a:ln cap="flat">
            <a:noFill/>
          </a:ln>
        </p:spPr>
      </p:pic>
      <p:pic>
        <p:nvPicPr>
          <p:cNvPr id="11" name="Obraz 11">
            <a:extLst>
              <a:ext uri="{FF2B5EF4-FFF2-40B4-BE49-F238E27FC236}">
                <a16:creationId xmlns:a16="http://schemas.microsoft.com/office/drawing/2014/main" id="{C0087992-F261-47A3-85B9-39978174AEA1}"/>
              </a:ext>
            </a:extLst>
          </p:cNvPr>
          <p:cNvPicPr>
            <a:picLocks noChangeAspect="1"/>
          </p:cNvPicPr>
          <p:nvPr/>
        </p:nvPicPr>
        <p:blipFill>
          <a:blip r:embed="rId6"/>
          <a:stretch>
            <a:fillRect/>
          </a:stretch>
        </p:blipFill>
        <p:spPr>
          <a:xfrm>
            <a:off x="9357074" y="4808916"/>
            <a:ext cx="1638293" cy="1072088"/>
          </a:xfrm>
          <a:prstGeom prst="rect">
            <a:avLst/>
          </a:prstGeom>
          <a:noFill/>
          <a:ln cap="flat">
            <a:noFill/>
          </a:ln>
        </p:spPr>
      </p:pic>
    </p:spTree>
    <p:extLst>
      <p:ext uri="{BB962C8B-B14F-4D97-AF65-F5344CB8AC3E}">
        <p14:creationId xmlns:p14="http://schemas.microsoft.com/office/powerpoint/2010/main" val="4013057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8C8470A-D064-4AD1-BECF-4AB1779A062F}"/>
              </a:ext>
            </a:extLst>
          </p:cNvPr>
          <p:cNvSpPr>
            <a:spLocks noGrp="1"/>
          </p:cNvSpPr>
          <p:nvPr>
            <p:ph idx="1"/>
          </p:nvPr>
        </p:nvSpPr>
        <p:spPr>
          <a:xfrm>
            <a:off x="2430379" y="721895"/>
            <a:ext cx="9074233" cy="5570621"/>
          </a:xfrm>
        </p:spPr>
        <p:txBody>
          <a:bodyPr>
            <a:noAutofit/>
          </a:bodyPr>
          <a:lstStyle/>
          <a:p>
            <a:pPr algn="just"/>
            <a:r>
              <a:rPr lang="pl-PL" sz="2800" dirty="0">
                <a:solidFill>
                  <a:schemeClr val="tx1"/>
                </a:solidFill>
                <a:latin typeface="Calibri" panose="020F0502020204030204" pitchFamily="34" charset="0"/>
                <a:cs typeface="Calibri" panose="020F0502020204030204" pitchFamily="34" charset="0"/>
              </a:rPr>
              <a:t>operacja zakłada podjęcie we własnym imieniu działalności gospodarczej, do której stosuje się przepisy z ustawy z dnia 6 marca 2018 roku – Prawo przedsiębiorców i jej wykonywania oraz:</a:t>
            </a:r>
          </a:p>
          <a:p>
            <a:pPr algn="just">
              <a:buFont typeface="+mj-lt"/>
              <a:buAutoNum type="alphaLcPeriod"/>
            </a:pPr>
            <a:r>
              <a:rPr lang="pl-PL" sz="2800" dirty="0">
                <a:solidFill>
                  <a:schemeClr val="tx1"/>
                </a:solidFill>
                <a:latin typeface="Calibri" panose="020F0502020204030204" pitchFamily="34" charset="0"/>
                <a:cs typeface="Calibri" panose="020F0502020204030204" pitchFamily="34" charset="0"/>
              </a:rPr>
              <a:t> zgłoszenie podmiotu ubiegającego się o przyznanie pomocy do ubezpieczenia emerytalnego, ubezpieczeń rentowych i ubezpieczenia wypadkowego na podstawie przepisów o systemie ubezpieczeń społecznych z tytułu wykonywania tej działalności lub</a:t>
            </a:r>
          </a:p>
          <a:p>
            <a:pPr algn="just">
              <a:buFont typeface="+mj-lt"/>
              <a:buAutoNum type="alphaLcPeriod"/>
            </a:pPr>
            <a:r>
              <a:rPr lang="pl-PL" sz="2800" dirty="0">
                <a:solidFill>
                  <a:schemeClr val="tx1"/>
                </a:solidFill>
                <a:latin typeface="Calibri" panose="020F0502020204030204" pitchFamily="34" charset="0"/>
                <a:cs typeface="Calibri" panose="020F0502020204030204" pitchFamily="34" charset="0"/>
              </a:rPr>
              <a:t>utworzenie co najmniej jednego miejsca pracy w przeliczeniu na pełne etaty średniorocznie i utrzymanie tego miejsca pracy.</a:t>
            </a:r>
            <a:endParaRPr lang="pl-PL" sz="28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9358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E6478312-1C56-4DB9-A27F-DFACCFD4F450}"/>
              </a:ext>
            </a:extLst>
          </p:cNvPr>
          <p:cNvSpPr>
            <a:spLocks noGrp="1"/>
          </p:cNvSpPr>
          <p:nvPr>
            <p:ph idx="1"/>
          </p:nvPr>
        </p:nvSpPr>
        <p:spPr>
          <a:xfrm>
            <a:off x="2406316" y="457200"/>
            <a:ext cx="9098296" cy="5454022"/>
          </a:xfrm>
        </p:spPr>
        <p:txBody>
          <a:bodyPr>
            <a:normAutofit/>
          </a:bodyPr>
          <a:lstStyle/>
          <a:p>
            <a:pPr algn="just"/>
            <a:r>
              <a:rPr lang="pl-PL" sz="2000" dirty="0">
                <a:solidFill>
                  <a:schemeClr val="tx1"/>
                </a:solidFill>
                <a:latin typeface="Calibri" panose="020F0502020204030204" pitchFamily="34" charset="0"/>
                <a:cs typeface="Calibri" panose="020F0502020204030204" pitchFamily="34" charset="0"/>
              </a:rPr>
              <a:t>Beneficjent realizuje zobowiązania wynikające z Rozporządzenia w zakresie:</a:t>
            </a:r>
          </a:p>
          <a:p>
            <a:pPr algn="just">
              <a:buFont typeface="+mj-lt"/>
              <a:buAutoNum type="alphaLcPeriod"/>
            </a:pPr>
            <a:r>
              <a:rPr lang="pl-PL" sz="2000" dirty="0">
                <a:solidFill>
                  <a:schemeClr val="tx1"/>
                </a:solidFill>
                <a:latin typeface="Calibri" panose="020F0502020204030204" pitchFamily="34" charset="0"/>
                <a:cs typeface="Calibri" panose="020F0502020204030204" pitchFamily="34" charset="0"/>
              </a:rPr>
              <a:t>wykonywania działalności gospodarczej,</a:t>
            </a:r>
          </a:p>
          <a:p>
            <a:pPr algn="just">
              <a:buFont typeface="+mj-lt"/>
              <a:buAutoNum type="alphaLcPeriod"/>
            </a:pPr>
            <a:r>
              <a:rPr lang="pl-PL" sz="2000" dirty="0">
                <a:solidFill>
                  <a:schemeClr val="tx1"/>
                </a:solidFill>
                <a:latin typeface="Calibri" panose="020F0502020204030204" pitchFamily="34" charset="0"/>
                <a:cs typeface="Calibri" panose="020F0502020204030204" pitchFamily="34" charset="0"/>
              </a:rPr>
              <a:t>podlegania ubezpieczeniom,</a:t>
            </a:r>
          </a:p>
          <a:p>
            <a:pPr algn="just">
              <a:buFont typeface="+mj-lt"/>
              <a:buAutoNum type="alphaLcPeriod"/>
            </a:pPr>
            <a:r>
              <a:rPr lang="pl-PL" sz="2000" dirty="0">
                <a:solidFill>
                  <a:schemeClr val="tx1"/>
                </a:solidFill>
                <a:latin typeface="Calibri" panose="020F0502020204030204" pitchFamily="34" charset="0"/>
                <a:cs typeface="Calibri" panose="020F0502020204030204" pitchFamily="34" charset="0"/>
              </a:rPr>
              <a:t>utrzymania miejsca pracy </a:t>
            </a:r>
          </a:p>
          <a:p>
            <a:pPr marL="0" indent="0" algn="just">
              <a:buNone/>
            </a:pPr>
            <a:r>
              <a:rPr lang="pl-PL" sz="2000" dirty="0">
                <a:solidFill>
                  <a:schemeClr val="tx1"/>
                </a:solidFill>
                <a:latin typeface="Calibri" panose="020F0502020204030204" pitchFamily="34" charset="0"/>
                <a:cs typeface="Calibri" panose="020F0502020204030204" pitchFamily="34" charset="0"/>
              </a:rPr>
              <a:t>przez łącznie </a:t>
            </a:r>
            <a:r>
              <a:rPr lang="pl-PL" sz="2000" b="1" dirty="0">
                <a:solidFill>
                  <a:schemeClr val="tx1"/>
                </a:solidFill>
                <a:latin typeface="Calibri" panose="020F0502020204030204" pitchFamily="34" charset="0"/>
                <a:cs typeface="Calibri" panose="020F0502020204030204" pitchFamily="34" charset="0"/>
              </a:rPr>
              <a:t>co najmniej 2 lata </a:t>
            </a:r>
            <a:r>
              <a:rPr lang="pl-PL" sz="2000" dirty="0">
                <a:solidFill>
                  <a:schemeClr val="tx1"/>
                </a:solidFill>
                <a:latin typeface="Calibri" panose="020F0502020204030204" pitchFamily="34" charset="0"/>
                <a:cs typeface="Calibri" panose="020F0502020204030204" pitchFamily="34" charset="0"/>
              </a:rPr>
              <a:t>w okresie od dnia zawarcia umowy do dnia, w którym upływają 2 lata od dnia wypłaty płatności końcowej.</a:t>
            </a:r>
          </a:p>
          <a:p>
            <a:pPr marL="0" indent="0" algn="just">
              <a:buNone/>
            </a:pPr>
            <a:endParaRPr lang="pl-PL" sz="2000" dirty="0">
              <a:solidFill>
                <a:schemeClr val="tx1"/>
              </a:solidFill>
              <a:latin typeface="Calibri" panose="020F0502020204030204" pitchFamily="34" charset="0"/>
              <a:cs typeface="Calibri" panose="020F0502020204030204" pitchFamily="34" charset="0"/>
            </a:endParaRPr>
          </a:p>
          <a:p>
            <a:pPr marL="0" indent="0" algn="just">
              <a:buNone/>
            </a:pPr>
            <a:r>
              <a:rPr lang="pl-PL" sz="2000" dirty="0">
                <a:solidFill>
                  <a:schemeClr val="tx1"/>
                </a:solidFill>
                <a:latin typeface="Calibri" panose="020F0502020204030204" pitchFamily="34" charset="0"/>
                <a:cs typeface="Calibri" panose="020F0502020204030204" pitchFamily="34" charset="0"/>
              </a:rPr>
              <a:t>Zobowiązanie w zakresie podlegania ubezpieczeniom uznaje się również za realizowane, jeżeli – w przypadku zbiegu tytułu do ubezpieczeń społecznych </a:t>
            </a:r>
            <a:br>
              <a:rPr lang="pl-PL" sz="2000" dirty="0">
                <a:solidFill>
                  <a:schemeClr val="tx1"/>
                </a:solidFill>
                <a:latin typeface="Calibri" panose="020F0502020204030204" pitchFamily="34" charset="0"/>
                <a:cs typeface="Calibri" panose="020F0502020204030204" pitchFamily="34" charset="0"/>
              </a:rPr>
            </a:br>
            <a:r>
              <a:rPr lang="pl-PL" sz="2000" dirty="0">
                <a:solidFill>
                  <a:schemeClr val="tx1"/>
                </a:solidFill>
                <a:latin typeface="Calibri" panose="020F0502020204030204" pitchFamily="34" charset="0"/>
                <a:cs typeface="Calibri" panose="020F0502020204030204" pitchFamily="34" charset="0"/>
              </a:rPr>
              <a:t>z powodów objęcia beneficjenta obowiązkowymi ubezpieczeniami społecznymi </a:t>
            </a:r>
            <a:br>
              <a:rPr lang="pl-PL" sz="2000" dirty="0">
                <a:solidFill>
                  <a:schemeClr val="tx1"/>
                </a:solidFill>
                <a:latin typeface="Calibri" panose="020F0502020204030204" pitchFamily="34" charset="0"/>
                <a:cs typeface="Calibri" panose="020F0502020204030204" pitchFamily="34" charset="0"/>
              </a:rPr>
            </a:br>
            <a:r>
              <a:rPr lang="pl-PL" sz="2000" dirty="0">
                <a:solidFill>
                  <a:schemeClr val="tx1"/>
                </a:solidFill>
                <a:latin typeface="Calibri" panose="020F0502020204030204" pitchFamily="34" charset="0"/>
                <a:cs typeface="Calibri" panose="020F0502020204030204" pitchFamily="34" charset="0"/>
              </a:rPr>
              <a:t>z tytułu zasiłku macierzyńskiego – beneficjent podlega obowiązkowo tylko ubezpieczeniu zdrowotnemu z tytułu wykonywania działalności gospodarczej, do której stosuje się przepisy ustawy z dnia 6 marca 2018 roku – Prawo przedsiębiorców.</a:t>
            </a:r>
          </a:p>
        </p:txBody>
      </p:sp>
    </p:spTree>
    <p:extLst>
      <p:ext uri="{BB962C8B-B14F-4D97-AF65-F5344CB8AC3E}">
        <p14:creationId xmlns:p14="http://schemas.microsoft.com/office/powerpoint/2010/main" val="3160568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5339656-AB7E-4D9E-B53E-BA745DA4BE84}"/>
              </a:ext>
            </a:extLst>
          </p:cNvPr>
          <p:cNvSpPr>
            <a:spLocks noGrp="1"/>
          </p:cNvSpPr>
          <p:nvPr>
            <p:ph idx="1"/>
          </p:nvPr>
        </p:nvSpPr>
        <p:spPr>
          <a:xfrm>
            <a:off x="2358189" y="541421"/>
            <a:ext cx="9146423" cy="5369801"/>
          </a:xfrm>
        </p:spPr>
        <p:txBody>
          <a:bodyPr/>
          <a:lstStyle/>
          <a:p>
            <a:pPr algn="just"/>
            <a:r>
              <a:rPr lang="pl-PL" sz="2000" dirty="0">
                <a:solidFill>
                  <a:schemeClr val="tx1"/>
                </a:solidFill>
                <a:latin typeface="Calibri" panose="020F0502020204030204" pitchFamily="34" charset="0"/>
                <a:cs typeface="Calibri" panose="020F0502020204030204" pitchFamily="34" charset="0"/>
              </a:rPr>
              <a:t>W przypadku operacji: Podejmowanie działalności gospodarczej, pomoc wypłacana jest w dwóch transzach, z tym że:</a:t>
            </a:r>
          </a:p>
          <a:p>
            <a:pPr algn="just">
              <a:buFont typeface="+mj-lt"/>
              <a:buAutoNum type="alphaLcPeriod"/>
            </a:pPr>
            <a:r>
              <a:rPr lang="pl-PL" sz="2000" dirty="0">
                <a:solidFill>
                  <a:schemeClr val="tx1"/>
                </a:solidFill>
                <a:latin typeface="Calibri" panose="020F0502020204030204" pitchFamily="34" charset="0"/>
                <a:cs typeface="Calibri" panose="020F0502020204030204" pitchFamily="34" charset="0"/>
              </a:rPr>
              <a:t>I transza obejmuje 80% kwoty przyznanej pomocy i jest wypłacana jeżeli beneficjent:</a:t>
            </a:r>
          </a:p>
          <a:p>
            <a:pPr algn="just">
              <a:buFont typeface="Arial" panose="020B0604020202020204" pitchFamily="34" charset="0"/>
              <a:buChar char="•"/>
            </a:pPr>
            <a:r>
              <a:rPr lang="pl-PL" sz="2000" dirty="0">
                <a:solidFill>
                  <a:schemeClr val="tx1"/>
                </a:solidFill>
                <a:latin typeface="Calibri" panose="020F0502020204030204" pitchFamily="34" charset="0"/>
                <a:cs typeface="Calibri" panose="020F0502020204030204" pitchFamily="34" charset="0"/>
              </a:rPr>
              <a:t>złożył wniosek o wpis działalności gospodarczej, która będzie podjęta we własnym imieniu oraz dokonano tego wpisu do </a:t>
            </a:r>
            <a:r>
              <a:rPr lang="pl-PL" sz="2000" dirty="0" err="1">
                <a:solidFill>
                  <a:schemeClr val="tx1"/>
                </a:solidFill>
                <a:latin typeface="Calibri" panose="020F0502020204030204" pitchFamily="34" charset="0"/>
                <a:cs typeface="Calibri" panose="020F0502020204030204" pitchFamily="34" charset="0"/>
              </a:rPr>
              <a:t>CEiDG</a:t>
            </a:r>
            <a:r>
              <a:rPr lang="pl-PL" sz="2000" dirty="0">
                <a:solidFill>
                  <a:schemeClr val="tx1"/>
                </a:solidFill>
                <a:latin typeface="Calibri" panose="020F0502020204030204" pitchFamily="34" charset="0"/>
                <a:cs typeface="Calibri" panose="020F0502020204030204" pitchFamily="34" charset="0"/>
              </a:rPr>
              <a:t>,</a:t>
            </a:r>
          </a:p>
          <a:p>
            <a:pPr algn="just">
              <a:buFont typeface="Arial" panose="020B0604020202020204" pitchFamily="34" charset="0"/>
              <a:buChar char="•"/>
            </a:pPr>
            <a:r>
              <a:rPr lang="pl-PL" sz="2000" dirty="0">
                <a:solidFill>
                  <a:schemeClr val="tx1"/>
                </a:solidFill>
                <a:latin typeface="Calibri" panose="020F0502020204030204" pitchFamily="34" charset="0"/>
                <a:cs typeface="Calibri" panose="020F0502020204030204" pitchFamily="34" charset="0"/>
              </a:rPr>
              <a:t>uzyskał pozwolenia, zezwolenia i inne decyzje, w tym ostateczna decyzję </a:t>
            </a:r>
            <a:br>
              <a:rPr lang="pl-PL" sz="2000" dirty="0">
                <a:solidFill>
                  <a:schemeClr val="tx1"/>
                </a:solidFill>
                <a:latin typeface="Calibri" panose="020F0502020204030204" pitchFamily="34" charset="0"/>
                <a:cs typeface="Calibri" panose="020F0502020204030204" pitchFamily="34" charset="0"/>
              </a:rPr>
            </a:br>
            <a:r>
              <a:rPr lang="pl-PL" sz="2000" dirty="0">
                <a:solidFill>
                  <a:schemeClr val="tx1"/>
                </a:solidFill>
                <a:latin typeface="Calibri" panose="020F0502020204030204" pitchFamily="34" charset="0"/>
                <a:cs typeface="Calibri" panose="020F0502020204030204" pitchFamily="34" charset="0"/>
              </a:rPr>
              <a:t>o środowiskowych uwarunkowaniach, których uzyskanie jest wymagane przez odrębne przepisy do realizacji inwestycji objętych operacją;</a:t>
            </a:r>
          </a:p>
          <a:p>
            <a:pPr marL="0" indent="0" algn="just">
              <a:buNone/>
            </a:pPr>
            <a:r>
              <a:rPr lang="pl-PL" sz="2000" dirty="0">
                <a:solidFill>
                  <a:schemeClr val="tx1"/>
                </a:solidFill>
                <a:latin typeface="Calibri" panose="020F0502020204030204" pitchFamily="34" charset="0"/>
                <a:cs typeface="Calibri" panose="020F0502020204030204" pitchFamily="34" charset="0"/>
              </a:rPr>
              <a:t>b. II transza pomocy obejmuje 20% kwoty przyznanej pomocy i jest wypłacana jeżeli:</a:t>
            </a:r>
          </a:p>
          <a:p>
            <a:pPr algn="just">
              <a:buFont typeface="Arial" panose="020B0604020202020204" pitchFamily="34" charset="0"/>
              <a:buChar char="•"/>
            </a:pPr>
            <a:r>
              <a:rPr lang="pl-PL" sz="2000" dirty="0">
                <a:solidFill>
                  <a:schemeClr val="tx1"/>
                </a:solidFill>
                <a:latin typeface="Calibri" panose="020F0502020204030204" pitchFamily="34" charset="0"/>
                <a:cs typeface="Calibri" panose="020F0502020204030204" pitchFamily="34" charset="0"/>
              </a:rPr>
              <a:t>operacja została zrealizowana zgodnie z biznesplanem,</a:t>
            </a:r>
          </a:p>
          <a:p>
            <a:pPr algn="just">
              <a:buFont typeface="Arial" panose="020B0604020202020204" pitchFamily="34" charset="0"/>
              <a:buChar char="•"/>
            </a:pPr>
            <a:r>
              <a:rPr lang="pl-PL" sz="2000" dirty="0">
                <a:solidFill>
                  <a:schemeClr val="tx1"/>
                </a:solidFill>
                <a:latin typeface="Calibri" panose="020F0502020204030204" pitchFamily="34" charset="0"/>
                <a:cs typeface="Calibri" panose="020F0502020204030204" pitchFamily="34" charset="0"/>
              </a:rPr>
              <a:t>beneficjent podjął we własnym imieniu działalność gospodarczą oraz:</a:t>
            </a:r>
          </a:p>
          <a:p>
            <a:pPr marL="0" indent="0">
              <a:buNone/>
            </a:pPr>
            <a:endParaRPr lang="pl-PL" dirty="0"/>
          </a:p>
          <a:p>
            <a:pPr marL="0" indent="0">
              <a:buNone/>
            </a:pPr>
            <a:endParaRPr lang="pl-PL" dirty="0"/>
          </a:p>
          <a:p>
            <a:pPr>
              <a:buFont typeface="+mj-lt"/>
              <a:buAutoNum type="alphaLcPeriod"/>
            </a:pPr>
            <a:endParaRPr lang="pl-PL" dirty="0"/>
          </a:p>
        </p:txBody>
      </p:sp>
    </p:spTree>
    <p:extLst>
      <p:ext uri="{BB962C8B-B14F-4D97-AF65-F5344CB8AC3E}">
        <p14:creationId xmlns:p14="http://schemas.microsoft.com/office/powerpoint/2010/main" val="355312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807E437-0222-4793-8C44-1E36E8FE161A}"/>
              </a:ext>
            </a:extLst>
          </p:cNvPr>
          <p:cNvSpPr>
            <a:spLocks noGrp="1"/>
          </p:cNvSpPr>
          <p:nvPr>
            <p:ph idx="1"/>
          </p:nvPr>
        </p:nvSpPr>
        <p:spPr>
          <a:xfrm>
            <a:off x="2273968" y="541421"/>
            <a:ext cx="9230644" cy="5369801"/>
          </a:xfrm>
        </p:spPr>
        <p:txBody>
          <a:bodyPr>
            <a:normAutofit lnSpcReduction="10000"/>
          </a:bodyPr>
          <a:lstStyle/>
          <a:p>
            <a:pPr algn="just">
              <a:buFont typeface="Wingdings" panose="05000000000000000000" pitchFamily="2" charset="2"/>
              <a:buChar char="v"/>
            </a:pPr>
            <a:r>
              <a:rPr lang="pl-PL" sz="2000" dirty="0">
                <a:solidFill>
                  <a:schemeClr val="tx1"/>
                </a:solidFill>
                <a:latin typeface="Calibri" panose="020F0502020204030204" pitchFamily="34" charset="0"/>
                <a:cs typeface="Calibri" panose="020F0502020204030204" pitchFamily="34" charset="0"/>
              </a:rPr>
              <a:t>zgłosił się do ubezpieczenia emerytalnego, ubezpieczeń rentowych </a:t>
            </a:r>
            <a:br>
              <a:rPr lang="pl-PL" sz="2000" dirty="0">
                <a:solidFill>
                  <a:schemeClr val="tx1"/>
                </a:solidFill>
                <a:latin typeface="Calibri" panose="020F0502020204030204" pitchFamily="34" charset="0"/>
                <a:cs typeface="Calibri" panose="020F0502020204030204" pitchFamily="34" charset="0"/>
              </a:rPr>
            </a:br>
            <a:r>
              <a:rPr lang="pl-PL" sz="2000" dirty="0">
                <a:solidFill>
                  <a:schemeClr val="tx1"/>
                </a:solidFill>
                <a:latin typeface="Calibri" panose="020F0502020204030204" pitchFamily="34" charset="0"/>
                <a:cs typeface="Calibri" panose="020F0502020204030204" pitchFamily="34" charset="0"/>
              </a:rPr>
              <a:t>i ubezpieczenia wypadkowego na podstawie przepisów o systemie ubezpieczeń społecznych z tytułu wykonywania tej działalności również </a:t>
            </a:r>
            <a:br>
              <a:rPr lang="pl-PL" sz="2000" dirty="0">
                <a:solidFill>
                  <a:schemeClr val="tx1"/>
                </a:solidFill>
                <a:latin typeface="Calibri" panose="020F0502020204030204" pitchFamily="34" charset="0"/>
                <a:cs typeface="Calibri" panose="020F0502020204030204" pitchFamily="34" charset="0"/>
              </a:rPr>
            </a:br>
            <a:r>
              <a:rPr lang="pl-PL" sz="2000" dirty="0">
                <a:solidFill>
                  <a:schemeClr val="tx1"/>
                </a:solidFill>
                <a:latin typeface="Calibri" panose="020F0502020204030204" pitchFamily="34" charset="0"/>
                <a:cs typeface="Calibri" panose="020F0502020204030204" pitchFamily="34" charset="0"/>
              </a:rPr>
              <a:t>w przypadku, gdy korzystał z uprawnienia, o którym mowa w art. 18 ust. 1 ustawy z dnia 6 marca 2018 roku </a:t>
            </a:r>
            <a:r>
              <a:rPr lang="pl-PL" sz="2000" i="1" dirty="0">
                <a:solidFill>
                  <a:schemeClr val="tx1"/>
                </a:solidFill>
                <a:latin typeface="Calibri" panose="020F0502020204030204" pitchFamily="34" charset="0"/>
                <a:cs typeface="Calibri" panose="020F0502020204030204" pitchFamily="34" charset="0"/>
              </a:rPr>
              <a:t>( beneficjent w bieżącym lub poprzedzającym roku kalendarzowym w ramach stosunku pracy czynności wchodzące w zakres wykonywanej działalności gospodarczej, nie podlega obowiązkowym ubezpieczeniom społecznym przez 6 miesięcy od dnia podjęcia działalności gospodarczej) </a:t>
            </a:r>
            <a:r>
              <a:rPr lang="pl-PL" sz="2000" dirty="0">
                <a:solidFill>
                  <a:schemeClr val="tx1"/>
                </a:solidFill>
                <a:latin typeface="Calibri" panose="020F0502020204030204" pitchFamily="34" charset="0"/>
                <a:cs typeface="Calibri" panose="020F0502020204030204" pitchFamily="34" charset="0"/>
              </a:rPr>
              <a:t>lub w przypadku zbiegu tytułu do ubezpieczeń społecznych z powodu objęcia beneficjenta obowiązkowymi ubezpieczeniami społecznymi z tytułu zasiłku macierzyńskiego – zgłosił się do ubezpieczenia zdrowotnego z tytułu wykonywania tej działalności lub</a:t>
            </a:r>
          </a:p>
          <a:p>
            <a:pPr algn="just">
              <a:buFont typeface="Wingdings" panose="05000000000000000000" pitchFamily="2" charset="2"/>
              <a:buChar char="v"/>
            </a:pPr>
            <a:r>
              <a:rPr lang="pl-PL" sz="2000" dirty="0">
                <a:solidFill>
                  <a:schemeClr val="tx1"/>
                </a:solidFill>
                <a:latin typeface="Calibri" panose="020F0502020204030204" pitchFamily="34" charset="0"/>
                <a:cs typeface="Calibri" panose="020F0502020204030204" pitchFamily="34" charset="0"/>
              </a:rPr>
              <a:t>utworzył co najmniej jedno miejsce pracy w przeliczeniu na pełne etaty średnioroczne i zatrudnił osobę, dla której zostało utworzone to miejsce pracy na podstawie umowy o pracę lub zgłosił się do ubezpieczenia emerytalnego, ubezpieczeń rentowych i ubezpieczenia wypadkowego na podstawie przepisów </a:t>
            </a:r>
            <a:br>
              <a:rPr lang="pl-PL" sz="2000" dirty="0">
                <a:solidFill>
                  <a:schemeClr val="tx1"/>
                </a:solidFill>
                <a:latin typeface="Calibri" panose="020F0502020204030204" pitchFamily="34" charset="0"/>
                <a:cs typeface="Calibri" panose="020F0502020204030204" pitchFamily="34" charset="0"/>
              </a:rPr>
            </a:br>
            <a:r>
              <a:rPr lang="pl-PL" sz="2000" dirty="0">
                <a:solidFill>
                  <a:schemeClr val="tx1"/>
                </a:solidFill>
                <a:latin typeface="Calibri" panose="020F0502020204030204" pitchFamily="34" charset="0"/>
                <a:cs typeface="Calibri" panose="020F0502020204030204" pitchFamily="34" charset="0"/>
              </a:rPr>
              <a:t>o systemie ubezpieczeń społecznych z tytułu wykonywania tej działalności o podlega tym ubezpieczeniom. </a:t>
            </a:r>
          </a:p>
        </p:txBody>
      </p:sp>
    </p:spTree>
    <p:extLst>
      <p:ext uri="{BB962C8B-B14F-4D97-AF65-F5344CB8AC3E}">
        <p14:creationId xmlns:p14="http://schemas.microsoft.com/office/powerpoint/2010/main" val="4211943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A098257-BBA1-414C-9DAE-DABBBCC99F7C}"/>
              </a:ext>
            </a:extLst>
          </p:cNvPr>
          <p:cNvSpPr txBox="1">
            <a:spLocks noGrp="1"/>
          </p:cNvSpPr>
          <p:nvPr>
            <p:ph type="title"/>
          </p:nvPr>
        </p:nvSpPr>
        <p:spPr>
          <a:xfrm>
            <a:off x="2666044" y="218224"/>
            <a:ext cx="6589887" cy="1280889"/>
          </a:xfrm>
        </p:spPr>
        <p:txBody>
          <a:bodyPr>
            <a:noAutofit/>
          </a:bodyPr>
          <a:lstStyle/>
          <a:p>
            <a:pPr lvl="0" algn="ctr">
              <a:lnSpc>
                <a:spcPct val="90000"/>
              </a:lnSpc>
            </a:pPr>
            <a:br>
              <a:rPr lang="pl-PL" sz="3200" b="1">
                <a:latin typeface="Calibri" panose="020F0502020204030204" pitchFamily="34" charset="0"/>
                <a:cs typeface="Calibri" panose="020F0502020204030204" pitchFamily="34" charset="0"/>
              </a:rPr>
            </a:br>
            <a:r>
              <a:rPr lang="pl-PL" sz="3200" b="1">
                <a:latin typeface="Calibri" panose="020F0502020204030204" pitchFamily="34" charset="0"/>
                <a:cs typeface="Calibri" panose="020F0502020204030204" pitchFamily="34" charset="0"/>
              </a:rPr>
              <a:t>Koszty:</a:t>
            </a:r>
            <a:br>
              <a:rPr lang="pl-PL" sz="3200" b="1">
                <a:latin typeface="Calibri" panose="020F0502020204030204" pitchFamily="34" charset="0"/>
                <a:cs typeface="Calibri" panose="020F0502020204030204" pitchFamily="34" charset="0"/>
              </a:rPr>
            </a:br>
            <a:br>
              <a:rPr lang="pl-PL" sz="3200" b="1" dirty="0">
                <a:cs typeface="Arial" pitchFamily="34"/>
              </a:rPr>
            </a:br>
            <a:endParaRPr lang="pl-PL" sz="3200" b="1" dirty="0">
              <a:cs typeface="Arial" pitchFamily="34"/>
            </a:endParaRPr>
          </a:p>
        </p:txBody>
      </p:sp>
      <p:sp>
        <p:nvSpPr>
          <p:cNvPr id="3" name="Symbol zastępczy tekstu 2">
            <a:extLst>
              <a:ext uri="{FF2B5EF4-FFF2-40B4-BE49-F238E27FC236}">
                <a16:creationId xmlns:a16="http://schemas.microsoft.com/office/drawing/2014/main" id="{394EF3DD-7EFB-4E40-AE1B-062A32EF1B9C}"/>
              </a:ext>
            </a:extLst>
          </p:cNvPr>
          <p:cNvSpPr txBox="1">
            <a:spLocks noGrp="1"/>
          </p:cNvSpPr>
          <p:nvPr>
            <p:ph idx="1"/>
          </p:nvPr>
        </p:nvSpPr>
        <p:spPr>
          <a:xfrm>
            <a:off x="2149448" y="1619428"/>
            <a:ext cx="8032145" cy="5511718"/>
          </a:xfrm>
        </p:spPr>
        <p:txBody>
          <a:bodyPr>
            <a:normAutofit/>
          </a:bodyPr>
          <a:lstStyle/>
          <a:p>
            <a:pPr lvl="0" algn="just">
              <a:lnSpc>
                <a:spcPct val="90000"/>
              </a:lnSpc>
            </a:pPr>
            <a:r>
              <a:rPr lang="pl-PL" dirty="0">
                <a:solidFill>
                  <a:schemeClr val="tx1"/>
                </a:solidFill>
                <a:latin typeface="Calibri" panose="020F0502020204030204" pitchFamily="34" charset="0"/>
                <a:cs typeface="Calibri" panose="020F0502020204030204" pitchFamily="34" charset="0"/>
              </a:rPr>
              <a:t>ogólne, o których mowa w art. 45 ust. 2 lit. c rozporządzenia nr 1305/2013, zwane dalej „kosztami ogólnymi”, (10 % pozostałych kosztów kwalifikowanych - takie jak honoraria architektów, inżynierów, opłaty za konsultacje, opłaty za doradztwo w zakresie zrównoważenia środowiskowego i gospodarczego, w tym studia wykonalności.)</a:t>
            </a:r>
          </a:p>
          <a:p>
            <a:pPr lvl="0" algn="just">
              <a:lnSpc>
                <a:spcPct val="105000"/>
              </a:lnSpc>
            </a:pPr>
            <a:r>
              <a:rPr lang="pl-PL" dirty="0">
                <a:solidFill>
                  <a:schemeClr val="tx1"/>
                </a:solidFill>
                <a:latin typeface="Calibri" panose="020F0502020204030204" pitchFamily="34" charset="0"/>
                <a:cs typeface="Calibri" panose="020F0502020204030204" pitchFamily="34" charset="0"/>
              </a:rPr>
              <a:t>zakupu robót budowlanych lub usług,</a:t>
            </a:r>
          </a:p>
          <a:p>
            <a:pPr lvl="0" algn="just">
              <a:lnSpc>
                <a:spcPct val="105000"/>
              </a:lnSpc>
            </a:pPr>
            <a:r>
              <a:rPr lang="pl-PL" dirty="0">
                <a:solidFill>
                  <a:schemeClr val="tx1"/>
                </a:solidFill>
                <a:latin typeface="Calibri" panose="020F0502020204030204" pitchFamily="34" charset="0"/>
                <a:cs typeface="Calibri" panose="020F0502020204030204" pitchFamily="34" charset="0"/>
              </a:rPr>
              <a:t>zakupu lub rozwoju oprogramowania komputerowego oraz zakupu patentów, licencji lub wynagrodzeń za przeniesienie autorskich praw majątkowych lub znaków towarowych,</a:t>
            </a:r>
          </a:p>
          <a:p>
            <a:pPr lvl="0" algn="just">
              <a:lnSpc>
                <a:spcPct val="105000"/>
              </a:lnSpc>
            </a:pPr>
            <a:r>
              <a:rPr lang="pl-PL" dirty="0">
                <a:solidFill>
                  <a:schemeClr val="tx1"/>
                </a:solidFill>
                <a:latin typeface="Calibri" panose="020F0502020204030204" pitchFamily="34" charset="0"/>
                <a:cs typeface="Calibri" panose="020F0502020204030204" pitchFamily="34" charset="0"/>
              </a:rPr>
              <a:t>najmu lub dzierżawy maszyn, wyposażenia lub nieruchomości,</a:t>
            </a:r>
          </a:p>
          <a:p>
            <a:pPr lvl="0" algn="just">
              <a:lnSpc>
                <a:spcPct val="90000"/>
              </a:lnSpc>
            </a:pPr>
            <a:r>
              <a:rPr lang="pl-PL" dirty="0">
                <a:solidFill>
                  <a:schemeClr val="tx1"/>
                </a:solidFill>
                <a:latin typeface="Calibri" panose="020F0502020204030204" pitchFamily="34" charset="0"/>
                <a:cs typeface="Calibri" panose="020F0502020204030204" pitchFamily="34" charset="0"/>
              </a:rPr>
              <a:t>zakupu nowych maszyn lub wyposażenia</a:t>
            </a:r>
          </a:p>
          <a:p>
            <a:pPr lvl="0" algn="just">
              <a:lnSpc>
                <a:spcPct val="90000"/>
              </a:lnSpc>
            </a:pPr>
            <a:r>
              <a:rPr lang="pl-PL" dirty="0">
                <a:solidFill>
                  <a:schemeClr val="tx1"/>
                </a:solidFill>
                <a:latin typeface="Calibri" panose="020F0502020204030204" pitchFamily="34" charset="0"/>
                <a:cs typeface="Calibri" panose="020F0502020204030204" pitchFamily="34" charset="0"/>
              </a:rPr>
              <a:t>zakupu środków transportu, z wyłączeniem zakupu samochodów osobowych przeznaczonych do przewozu mniej niż 8 osób łącznie z kierowcą, (30% pozostałych kosztów kwalifikowanych),</a:t>
            </a:r>
          </a:p>
          <a:p>
            <a:pPr lvl="0" algn="just">
              <a:lnSpc>
                <a:spcPct val="90000"/>
              </a:lnSpc>
            </a:pPr>
            <a:r>
              <a:rPr lang="pl-PL" dirty="0">
                <a:solidFill>
                  <a:schemeClr val="tx1"/>
                </a:solidFill>
                <a:latin typeface="Calibri" panose="020F0502020204030204" pitchFamily="34" charset="0"/>
                <a:cs typeface="Calibri" panose="020F0502020204030204" pitchFamily="34" charset="0"/>
              </a:rPr>
              <a:t>zakupu rzeczy innych niż wymienione w pkt 5 i 6, w tym materiałów,</a:t>
            </a:r>
          </a:p>
          <a:p>
            <a:pPr lvl="0" algn="just">
              <a:lnSpc>
                <a:spcPct val="90000"/>
              </a:lnSpc>
            </a:pPr>
            <a:r>
              <a:rPr lang="pl-PL" dirty="0">
                <a:solidFill>
                  <a:schemeClr val="tx1"/>
                </a:solidFill>
                <a:latin typeface="Calibri" panose="020F0502020204030204" pitchFamily="34" charset="0"/>
                <a:cs typeface="Calibri" panose="020F0502020204030204" pitchFamily="34" charset="0"/>
              </a:rPr>
              <a:t>podatku od towarów i usług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7B3616-740A-4E97-80D4-E99713A87C77}"/>
              </a:ext>
            </a:extLst>
          </p:cNvPr>
          <p:cNvSpPr>
            <a:spLocks noGrp="1"/>
          </p:cNvSpPr>
          <p:nvPr>
            <p:ph type="title"/>
          </p:nvPr>
        </p:nvSpPr>
        <p:spPr/>
        <p:txBody>
          <a:bodyPr/>
          <a:lstStyle/>
          <a:p>
            <a:pPr algn="ctr"/>
            <a:r>
              <a:rPr lang="pl-PL" b="1" dirty="0">
                <a:solidFill>
                  <a:schemeClr val="tx1"/>
                </a:solidFill>
                <a:latin typeface="Calibri" panose="020F0502020204030204" pitchFamily="34" charset="0"/>
                <a:cs typeface="Calibri" panose="020F0502020204030204" pitchFamily="34" charset="0"/>
              </a:rPr>
              <a:t>Wniosek o przyznanie pomocy – składanie wniosku</a:t>
            </a:r>
          </a:p>
        </p:txBody>
      </p:sp>
      <p:sp>
        <p:nvSpPr>
          <p:cNvPr id="3" name="Symbol zastępczy zawartości 2">
            <a:extLst>
              <a:ext uri="{FF2B5EF4-FFF2-40B4-BE49-F238E27FC236}">
                <a16:creationId xmlns:a16="http://schemas.microsoft.com/office/drawing/2014/main" id="{CD39A322-6464-4B09-A9C8-D67C72A9AD04}"/>
              </a:ext>
            </a:extLst>
          </p:cNvPr>
          <p:cNvSpPr>
            <a:spLocks noGrp="1"/>
          </p:cNvSpPr>
          <p:nvPr>
            <p:ph idx="1"/>
          </p:nvPr>
        </p:nvSpPr>
        <p:spPr>
          <a:xfrm>
            <a:off x="2589212" y="2133600"/>
            <a:ext cx="8915400" cy="4447674"/>
          </a:xfrm>
        </p:spPr>
        <p:txBody>
          <a:bodyPr>
            <a:normAutofit/>
          </a:bodyPr>
          <a:lstStyle/>
          <a:p>
            <a:pPr algn="just"/>
            <a:r>
              <a:rPr lang="pl-PL" sz="2000" dirty="0">
                <a:solidFill>
                  <a:schemeClr val="tx1"/>
                </a:solidFill>
                <a:latin typeface="Calibri" panose="020F0502020204030204" pitchFamily="34" charset="0"/>
                <a:cs typeface="Calibri" panose="020F0502020204030204" pitchFamily="34" charset="0"/>
              </a:rPr>
              <a:t>Składanie wniosku odbywa się w terminie i w godzinach wskazanych w głoszeniu </a:t>
            </a:r>
            <a:br>
              <a:rPr lang="pl-PL" sz="2000" dirty="0">
                <a:solidFill>
                  <a:schemeClr val="tx1"/>
                </a:solidFill>
                <a:latin typeface="Calibri" panose="020F0502020204030204" pitchFamily="34" charset="0"/>
                <a:cs typeface="Calibri" panose="020F0502020204030204" pitchFamily="34" charset="0"/>
              </a:rPr>
            </a:br>
            <a:r>
              <a:rPr lang="pl-PL" sz="2000" dirty="0">
                <a:solidFill>
                  <a:schemeClr val="tx1"/>
                </a:solidFill>
                <a:latin typeface="Calibri" panose="020F0502020204030204" pitchFamily="34" charset="0"/>
                <a:cs typeface="Calibri" panose="020F0502020204030204" pitchFamily="34" charset="0"/>
              </a:rPr>
              <a:t>o naborze wniosków, bezpośrednio  w siedzibie Stowarzyszenia LGD „Źródło”.</a:t>
            </a:r>
          </a:p>
          <a:p>
            <a:pPr algn="just"/>
            <a:r>
              <a:rPr lang="pl-PL" sz="2000" dirty="0">
                <a:solidFill>
                  <a:schemeClr val="tx1"/>
                </a:solidFill>
                <a:latin typeface="Calibri" panose="020F0502020204030204" pitchFamily="34" charset="0"/>
                <a:cs typeface="Calibri" panose="020F0502020204030204" pitchFamily="34" charset="0"/>
              </a:rPr>
              <a:t>Wniosek należy złożyć w 2 egzemplarzach, w osobnych segregatorach.</a:t>
            </a:r>
          </a:p>
          <a:p>
            <a:pPr algn="just"/>
            <a:r>
              <a:rPr lang="pl-PL" sz="2000" dirty="0">
                <a:solidFill>
                  <a:schemeClr val="tx1"/>
                </a:solidFill>
                <a:latin typeface="Calibri" panose="020F0502020204030204" pitchFamily="34" charset="0"/>
                <a:cs typeface="Calibri" panose="020F0502020204030204" pitchFamily="34" charset="0"/>
              </a:rPr>
              <a:t>Kompletny egzemplarz wniosku powinien zawierać:</a:t>
            </a:r>
          </a:p>
          <a:p>
            <a:pPr algn="just">
              <a:buFont typeface="+mj-lt"/>
              <a:buAutoNum type="alphaLcPeriod"/>
            </a:pPr>
            <a:r>
              <a:rPr lang="pl-PL" sz="2000" dirty="0">
                <a:solidFill>
                  <a:schemeClr val="tx1"/>
                </a:solidFill>
                <a:latin typeface="Calibri" panose="020F0502020204030204" pitchFamily="34" charset="0"/>
                <a:cs typeface="Calibri" panose="020F0502020204030204" pitchFamily="34" charset="0"/>
              </a:rPr>
              <a:t>wniosek o przyznanie pomocy wraz z załącznikami,</a:t>
            </a:r>
          </a:p>
          <a:p>
            <a:pPr algn="just">
              <a:buFont typeface="+mj-lt"/>
              <a:buAutoNum type="alphaLcPeriod"/>
            </a:pPr>
            <a:r>
              <a:rPr lang="pl-PL" sz="2000" dirty="0">
                <a:solidFill>
                  <a:schemeClr val="tx1"/>
                </a:solidFill>
                <a:latin typeface="Calibri" panose="020F0502020204030204" pitchFamily="34" charset="0"/>
                <a:cs typeface="Calibri" panose="020F0502020204030204" pitchFamily="34" charset="0"/>
              </a:rPr>
              <a:t>biznesplan, </a:t>
            </a:r>
          </a:p>
          <a:p>
            <a:pPr algn="just">
              <a:buFont typeface="+mj-lt"/>
              <a:buAutoNum type="alphaLcPeriod"/>
            </a:pPr>
            <a:r>
              <a:rPr lang="pl-PL" sz="2000" dirty="0">
                <a:solidFill>
                  <a:schemeClr val="tx1"/>
                </a:solidFill>
                <a:latin typeface="Calibri" panose="020F0502020204030204" pitchFamily="34" charset="0"/>
                <a:cs typeface="Calibri" panose="020F0502020204030204" pitchFamily="34" charset="0"/>
              </a:rPr>
              <a:t>informację dodatkową,</a:t>
            </a:r>
          </a:p>
          <a:p>
            <a:pPr algn="just">
              <a:buFont typeface="+mj-lt"/>
              <a:buAutoNum type="alphaLcPeriod"/>
            </a:pPr>
            <a:r>
              <a:rPr lang="pl-PL" sz="2000" dirty="0">
                <a:solidFill>
                  <a:schemeClr val="tx1"/>
                </a:solidFill>
                <a:latin typeface="Calibri" panose="020F0502020204030204" pitchFamily="34" charset="0"/>
                <a:cs typeface="Calibri" panose="020F0502020204030204" pitchFamily="34" charset="0"/>
              </a:rPr>
              <a:t>wersję elektroniczną z wnioskiem i biznesplanem na płycie CD.</a:t>
            </a:r>
          </a:p>
          <a:p>
            <a:pPr marL="0" indent="0" algn="just">
              <a:buNone/>
            </a:pPr>
            <a:endParaRPr lang="pl-PL" dirty="0"/>
          </a:p>
          <a:p>
            <a:pPr algn="just"/>
            <a:endParaRPr lang="pl-PL" dirty="0"/>
          </a:p>
          <a:p>
            <a:pPr marL="0" indent="0">
              <a:buNone/>
            </a:pPr>
            <a:endParaRPr lang="pl-PL" dirty="0"/>
          </a:p>
        </p:txBody>
      </p:sp>
    </p:spTree>
    <p:extLst>
      <p:ext uri="{BB962C8B-B14F-4D97-AF65-F5344CB8AC3E}">
        <p14:creationId xmlns:p14="http://schemas.microsoft.com/office/powerpoint/2010/main" val="2736290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AEC2E78-17AD-499C-9B45-6B5FFEBED331}"/>
              </a:ext>
            </a:extLst>
          </p:cNvPr>
          <p:cNvSpPr>
            <a:spLocks noGrp="1"/>
          </p:cNvSpPr>
          <p:nvPr>
            <p:ph idx="1"/>
          </p:nvPr>
        </p:nvSpPr>
        <p:spPr>
          <a:xfrm>
            <a:off x="2589212" y="673768"/>
            <a:ext cx="8915400" cy="5715000"/>
          </a:xfrm>
        </p:spPr>
        <p:txBody>
          <a:bodyPr>
            <a:normAutofit/>
          </a:bodyPr>
          <a:lstStyle/>
          <a:p>
            <a:pPr algn="just"/>
            <a:r>
              <a:rPr lang="pl-PL" sz="2000" dirty="0">
                <a:solidFill>
                  <a:schemeClr val="tx1"/>
                </a:solidFill>
                <a:latin typeface="Calibri" panose="020F0502020204030204" pitchFamily="34" charset="0"/>
                <a:cs typeface="Calibri" panose="020F0502020204030204" pitchFamily="34" charset="0"/>
              </a:rPr>
              <a:t>Jeżeli w trakcie rozpatrywania wniosku o udzielenie wsparcia konieczne jest uzyskanie wyjaśnień lub dokumentów niezbędnych do oceny zgodności operacji </a:t>
            </a:r>
            <a:br>
              <a:rPr lang="pl-PL" sz="2000" dirty="0">
                <a:solidFill>
                  <a:schemeClr val="tx1"/>
                </a:solidFill>
                <a:latin typeface="Calibri" panose="020F0502020204030204" pitchFamily="34" charset="0"/>
                <a:cs typeface="Calibri" panose="020F0502020204030204" pitchFamily="34" charset="0"/>
              </a:rPr>
            </a:br>
            <a:r>
              <a:rPr lang="pl-PL" sz="2000" dirty="0">
                <a:solidFill>
                  <a:schemeClr val="tx1"/>
                </a:solidFill>
                <a:latin typeface="Calibri" panose="020F0502020204030204" pitchFamily="34" charset="0"/>
                <a:cs typeface="Calibri" panose="020F0502020204030204" pitchFamily="34" charset="0"/>
              </a:rPr>
              <a:t>z LSR, wyboru operacji lub ustalenia kwoty wsparcia, LGD wzywa wnioskodawcę do złożenia tych wyjaśnień lub dokumentów. </a:t>
            </a:r>
          </a:p>
          <a:p>
            <a:pPr algn="just"/>
            <a:r>
              <a:rPr lang="pl-PL" sz="2000" dirty="0">
                <a:solidFill>
                  <a:schemeClr val="tx1"/>
                </a:solidFill>
                <a:latin typeface="Calibri" panose="020F0502020204030204" pitchFamily="34" charset="0"/>
                <a:cs typeface="Calibri" panose="020F0502020204030204" pitchFamily="34" charset="0"/>
              </a:rPr>
              <a:t>Wezwanie do uzupełnień wydłuża termin oceny projektu o 7 dni.</a:t>
            </a:r>
          </a:p>
          <a:p>
            <a:pPr algn="just"/>
            <a:r>
              <a:rPr lang="pl-PL" sz="2000" dirty="0">
                <a:solidFill>
                  <a:schemeClr val="tx1"/>
                </a:solidFill>
                <a:latin typeface="Calibri" panose="020F0502020204030204" pitchFamily="34" charset="0"/>
                <a:cs typeface="Calibri" panose="020F0502020204030204" pitchFamily="34" charset="0"/>
              </a:rPr>
              <a:t>Pismo o konieczności złożenia wyjaśnień/uzupełnień wysyłają pracownicy biura  LGD mailem z potwierdzeniem lub listem poleconym ze zwrotnym potwierdzeniem odbioru, wzywając wnioskodawcę do uzupełnień w terminie </a:t>
            </a:r>
            <a:br>
              <a:rPr lang="pl-PL" sz="2000" dirty="0">
                <a:solidFill>
                  <a:schemeClr val="tx1"/>
                </a:solidFill>
                <a:latin typeface="Calibri" panose="020F0502020204030204" pitchFamily="34" charset="0"/>
                <a:cs typeface="Calibri" panose="020F0502020204030204" pitchFamily="34" charset="0"/>
              </a:rPr>
            </a:br>
            <a:r>
              <a:rPr lang="pl-PL" sz="2000" dirty="0">
                <a:solidFill>
                  <a:schemeClr val="tx1"/>
                </a:solidFill>
                <a:latin typeface="Calibri" panose="020F0502020204030204" pitchFamily="34" charset="0"/>
                <a:cs typeface="Calibri" panose="020F0502020204030204" pitchFamily="34" charset="0"/>
              </a:rPr>
              <a:t>3 dni od dnia doręczenia pisma. </a:t>
            </a:r>
          </a:p>
          <a:p>
            <a:pPr algn="just"/>
            <a:r>
              <a:rPr lang="pl-PL" sz="2000" dirty="0">
                <a:solidFill>
                  <a:schemeClr val="tx1"/>
                </a:solidFill>
                <a:latin typeface="Calibri" panose="020F0502020204030204" pitchFamily="34" charset="0"/>
                <a:cs typeface="Calibri" panose="020F0502020204030204" pitchFamily="34" charset="0"/>
              </a:rPr>
              <a:t>W terminie 7 dni od dnia dokonaniu wyboru, Zarząd Stowarzyszenia przekazuje listę wybranych i niewybranych projektów, która została sporządzona w formie uchwały Rady Stowarzyszenia oraz uchwały dotyczące poszczególnych wniosków.</a:t>
            </a:r>
          </a:p>
          <a:p>
            <a:pPr algn="just"/>
            <a:r>
              <a:rPr lang="pl-PL" sz="2000" dirty="0">
                <a:solidFill>
                  <a:schemeClr val="tx1"/>
                </a:solidFill>
                <a:latin typeface="Calibri" panose="020F0502020204030204" pitchFamily="34" charset="0"/>
                <a:cs typeface="Calibri" panose="020F0502020204030204" pitchFamily="34" charset="0"/>
              </a:rPr>
              <a:t>W trakcie trwania naboru wniosków wnioskodawca ma prawo do wycofania wniosku. Sytuacja taka umożliwia podmiotowi ponowne złożenie wniosku </a:t>
            </a:r>
            <a:br>
              <a:rPr lang="pl-PL" sz="2000" dirty="0">
                <a:solidFill>
                  <a:schemeClr val="tx1"/>
                </a:solidFill>
                <a:latin typeface="Calibri" panose="020F0502020204030204" pitchFamily="34" charset="0"/>
                <a:cs typeface="Calibri" panose="020F0502020204030204" pitchFamily="34" charset="0"/>
              </a:rPr>
            </a:br>
            <a:r>
              <a:rPr lang="pl-PL" sz="2000" dirty="0">
                <a:solidFill>
                  <a:schemeClr val="tx1"/>
                </a:solidFill>
                <a:latin typeface="Calibri" panose="020F0502020204030204" pitchFamily="34" charset="0"/>
                <a:cs typeface="Calibri" panose="020F0502020204030204" pitchFamily="34" charset="0"/>
              </a:rPr>
              <a:t>w ramach danego naboru.</a:t>
            </a:r>
          </a:p>
        </p:txBody>
      </p:sp>
    </p:spTree>
    <p:extLst>
      <p:ext uri="{BB962C8B-B14F-4D97-AF65-F5344CB8AC3E}">
        <p14:creationId xmlns:p14="http://schemas.microsoft.com/office/powerpoint/2010/main" val="1707538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DD3F632-73ED-4374-8AA5-8B3B3F3EFBBB}"/>
              </a:ext>
            </a:extLst>
          </p:cNvPr>
          <p:cNvSpPr>
            <a:spLocks noGrp="1"/>
          </p:cNvSpPr>
          <p:nvPr>
            <p:ph type="title"/>
          </p:nvPr>
        </p:nvSpPr>
        <p:spPr/>
        <p:txBody>
          <a:bodyPr/>
          <a:lstStyle/>
          <a:p>
            <a:pPr algn="ctr"/>
            <a:r>
              <a:rPr lang="pl-PL" b="1" dirty="0">
                <a:latin typeface="Calibri" panose="020F0502020204030204" pitchFamily="34" charset="0"/>
                <a:cs typeface="Calibri" panose="020F0502020204030204" pitchFamily="34" charset="0"/>
              </a:rPr>
              <a:t>Wniosek o przyznanie pomocy </a:t>
            </a:r>
          </a:p>
        </p:txBody>
      </p:sp>
      <p:sp>
        <p:nvSpPr>
          <p:cNvPr id="3" name="Symbol zastępczy zawartości 2">
            <a:extLst>
              <a:ext uri="{FF2B5EF4-FFF2-40B4-BE49-F238E27FC236}">
                <a16:creationId xmlns:a16="http://schemas.microsoft.com/office/drawing/2014/main" id="{919387B5-D51C-4A82-8F8B-267F0FA7B40C}"/>
              </a:ext>
            </a:extLst>
          </p:cNvPr>
          <p:cNvSpPr>
            <a:spLocks noGrp="1"/>
          </p:cNvSpPr>
          <p:nvPr>
            <p:ph idx="1"/>
          </p:nvPr>
        </p:nvSpPr>
        <p:spPr>
          <a:xfrm>
            <a:off x="2592924" y="2133600"/>
            <a:ext cx="8911688" cy="4495800"/>
          </a:xfrm>
        </p:spPr>
        <p:txBody>
          <a:bodyPr>
            <a:noAutofit/>
          </a:bodyPr>
          <a:lstStyle/>
          <a:p>
            <a:pPr algn="just"/>
            <a:r>
              <a:rPr lang="pl-PL" sz="2000" dirty="0">
                <a:solidFill>
                  <a:schemeClr val="tx1"/>
                </a:solidFill>
                <a:latin typeface="Calibri" panose="020F0502020204030204" pitchFamily="34" charset="0"/>
                <a:cs typeface="Calibri" panose="020F0502020204030204" pitchFamily="34" charset="0"/>
              </a:rPr>
              <a:t>Wniosek rozpatruje się w terminie 4 miesięcy od dnia przekazania wniosku przez LGD do Urzędu Marszałkowskiego Województwa Wielkopolskiego.</a:t>
            </a:r>
          </a:p>
          <a:p>
            <a:pPr algn="just"/>
            <a:r>
              <a:rPr lang="pl-PL" sz="2000" dirty="0">
                <a:solidFill>
                  <a:schemeClr val="tx1"/>
                </a:solidFill>
                <a:latin typeface="Calibri" panose="020F0502020204030204" pitchFamily="34" charset="0"/>
                <a:cs typeface="Calibri" panose="020F0502020204030204" pitchFamily="34" charset="0"/>
              </a:rPr>
              <a:t>W przypadku stwierdzenia, że wniosek zawiera braki lub oczywiste omyłki, UM pod rygorem pozostawienia wniosku bez rozpatrzenia wzywa podmiot ubiegający się o przyznanie pomocy do usunięcia tych braków lub poprawienia omyłek </a:t>
            </a:r>
            <a:br>
              <a:rPr lang="pl-PL" sz="2000" dirty="0">
                <a:solidFill>
                  <a:schemeClr val="tx1"/>
                </a:solidFill>
                <a:latin typeface="Calibri" panose="020F0502020204030204" pitchFamily="34" charset="0"/>
                <a:cs typeface="Calibri" panose="020F0502020204030204" pitchFamily="34" charset="0"/>
              </a:rPr>
            </a:br>
            <a:r>
              <a:rPr lang="pl-PL" sz="2000" dirty="0">
                <a:solidFill>
                  <a:schemeClr val="tx1"/>
                </a:solidFill>
                <a:latin typeface="Calibri" panose="020F0502020204030204" pitchFamily="34" charset="0"/>
                <a:cs typeface="Calibri" panose="020F0502020204030204" pitchFamily="34" charset="0"/>
              </a:rPr>
              <a:t>w terminie 14 dni od dnia otrzymania przez wnioskodawcę wezwania.</a:t>
            </a:r>
          </a:p>
          <a:p>
            <a:pPr algn="just"/>
            <a:r>
              <a:rPr lang="pl-PL" sz="2000" dirty="0">
                <a:solidFill>
                  <a:schemeClr val="tx1"/>
                </a:solidFill>
                <a:latin typeface="Calibri" panose="020F0502020204030204" pitchFamily="34" charset="0"/>
                <a:cs typeface="Calibri" panose="020F0502020204030204" pitchFamily="34" charset="0"/>
              </a:rPr>
              <a:t>W terminie 4 miesięcy od dnia złożenia wniosku o przyznanie pomocy (przekazania wniosku do UM), UM:</a:t>
            </a:r>
          </a:p>
          <a:p>
            <a:pPr algn="just">
              <a:buFont typeface="+mj-lt"/>
              <a:buAutoNum type="alphaLcPeriod"/>
            </a:pPr>
            <a:r>
              <a:rPr lang="pl-PL" sz="2000" dirty="0">
                <a:solidFill>
                  <a:schemeClr val="tx1"/>
                </a:solidFill>
                <a:latin typeface="Calibri" panose="020F0502020204030204" pitchFamily="34" charset="0"/>
                <a:cs typeface="Calibri" panose="020F0502020204030204" pitchFamily="34" charset="0"/>
              </a:rPr>
              <a:t>wzywa podmiot ubiegający się o przyznanie pomocy do zawarcia umowy – </a:t>
            </a:r>
            <a:br>
              <a:rPr lang="pl-PL" sz="2000" dirty="0">
                <a:solidFill>
                  <a:schemeClr val="tx1"/>
                </a:solidFill>
                <a:latin typeface="Calibri" panose="020F0502020204030204" pitchFamily="34" charset="0"/>
                <a:cs typeface="Calibri" panose="020F0502020204030204" pitchFamily="34" charset="0"/>
              </a:rPr>
            </a:br>
            <a:r>
              <a:rPr lang="pl-PL" sz="2000" dirty="0">
                <a:solidFill>
                  <a:schemeClr val="tx1"/>
                </a:solidFill>
                <a:latin typeface="Calibri" panose="020F0502020204030204" pitchFamily="34" charset="0"/>
                <a:cs typeface="Calibri" panose="020F0502020204030204" pitchFamily="34" charset="0"/>
              </a:rPr>
              <a:t>w przypadku pozytywnego rozpatrzenia wniosku,</a:t>
            </a:r>
          </a:p>
          <a:p>
            <a:pPr algn="just">
              <a:buFont typeface="+mj-lt"/>
              <a:buAutoNum type="alphaLcPeriod"/>
            </a:pPr>
            <a:r>
              <a:rPr lang="pl-PL" sz="2000" dirty="0">
                <a:solidFill>
                  <a:schemeClr val="tx1"/>
                </a:solidFill>
                <a:latin typeface="Calibri" panose="020F0502020204030204" pitchFamily="34" charset="0"/>
                <a:cs typeface="Calibri" panose="020F0502020204030204" pitchFamily="34" charset="0"/>
              </a:rPr>
              <a:t>Informuje podmiot ubiegający się o przyznanie pomocy o odmowie przyznania pomocy – w przypadku, gdy nie są spełnione warunki przyznania pomocy. </a:t>
            </a:r>
          </a:p>
        </p:txBody>
      </p:sp>
    </p:spTree>
    <p:extLst>
      <p:ext uri="{BB962C8B-B14F-4D97-AF65-F5344CB8AC3E}">
        <p14:creationId xmlns:p14="http://schemas.microsoft.com/office/powerpoint/2010/main" val="442729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00714A78-B239-47EB-9D7D-8005A9437C32}"/>
              </a:ext>
            </a:extLst>
          </p:cNvPr>
          <p:cNvSpPr>
            <a:spLocks noGrp="1"/>
          </p:cNvSpPr>
          <p:nvPr>
            <p:ph idx="1"/>
          </p:nvPr>
        </p:nvSpPr>
        <p:spPr>
          <a:xfrm>
            <a:off x="2225843" y="709863"/>
            <a:ext cx="9278770" cy="5305926"/>
          </a:xfrm>
        </p:spPr>
        <p:txBody>
          <a:bodyPr>
            <a:noAutofit/>
          </a:bodyPr>
          <a:lstStyle/>
          <a:p>
            <a:pPr algn="just"/>
            <a:r>
              <a:rPr lang="pl-PL" sz="2400" dirty="0">
                <a:solidFill>
                  <a:schemeClr val="tx1"/>
                </a:solidFill>
                <a:latin typeface="Calibri" panose="020F0502020204030204" pitchFamily="34" charset="0"/>
                <a:cs typeface="Calibri" panose="020F0502020204030204" pitchFamily="34" charset="0"/>
              </a:rPr>
              <a:t>Podmiot ubiegający się o przyznanie pomocy, w przypadku jej przyznania, będzie zobligowany do informowania i rozpowszechniania informacji i pomocy otrzymanej z EFRROW, zgodnie z przepisami Załącznika III do rozporządzenia nr 808/2014 opisanymi w Księdze wizualizacji znaku PROW na lata 2014 – 2020, opublikowanej na stronie internetowej Ministerstwa Rolnictwa i Rozwoju Wsi oraz </a:t>
            </a:r>
            <a:br>
              <a:rPr lang="pl-PL" sz="2400" dirty="0">
                <a:solidFill>
                  <a:schemeClr val="tx1"/>
                </a:solidFill>
                <a:latin typeface="Calibri" panose="020F0502020204030204" pitchFamily="34" charset="0"/>
                <a:cs typeface="Calibri" panose="020F0502020204030204" pitchFamily="34" charset="0"/>
              </a:rPr>
            </a:br>
            <a:r>
              <a:rPr lang="pl-PL" sz="2400" dirty="0">
                <a:solidFill>
                  <a:schemeClr val="tx1"/>
                </a:solidFill>
                <a:latin typeface="Calibri" panose="020F0502020204030204" pitchFamily="34" charset="0"/>
                <a:cs typeface="Calibri" panose="020F0502020204030204" pitchFamily="34" charset="0"/>
              </a:rPr>
              <a:t>z uwzględnieniem zasad określonych przez LGD w trakcie realizacji operacji, w terminie od dnia zawarcia umowy. Ponadto, w przypadku gdy podmiot ubiegający się o przyznanie pomocy zamierza prowadzić własną stronę internetową, w przypadku przyznania pomocy, powinien zamieścić informację o pomocy otrzymanej z EFRROW na tej stronie internetowej.</a:t>
            </a:r>
          </a:p>
          <a:p>
            <a:pPr algn="just"/>
            <a:r>
              <a:rPr lang="pl-PL" sz="2400" dirty="0">
                <a:solidFill>
                  <a:schemeClr val="tx1"/>
                </a:solidFill>
                <a:latin typeface="Calibri" panose="020F0502020204030204" pitchFamily="34" charset="0"/>
                <a:cs typeface="Calibri" panose="020F0502020204030204" pitchFamily="34" charset="0"/>
              </a:rPr>
              <a:t>Podmiot, który otrzyma środki jest zobowiązany do prowadzenia odrębnej ewidencji księgowej dla operacji. </a:t>
            </a:r>
          </a:p>
        </p:txBody>
      </p:sp>
    </p:spTree>
    <p:extLst>
      <p:ext uri="{BB962C8B-B14F-4D97-AF65-F5344CB8AC3E}">
        <p14:creationId xmlns:p14="http://schemas.microsoft.com/office/powerpoint/2010/main" val="34737023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2CC3C3-7842-4ABD-98B3-3EA782C7FA9B}"/>
              </a:ext>
            </a:extLst>
          </p:cNvPr>
          <p:cNvSpPr>
            <a:spLocks noGrp="1"/>
          </p:cNvSpPr>
          <p:nvPr>
            <p:ph type="title"/>
          </p:nvPr>
        </p:nvSpPr>
        <p:spPr/>
        <p:txBody>
          <a:bodyPr/>
          <a:lstStyle/>
          <a:p>
            <a:r>
              <a:rPr lang="pl-PL" dirty="0"/>
              <a:t>Kryteria oceny</a:t>
            </a:r>
          </a:p>
        </p:txBody>
      </p:sp>
      <p:graphicFrame>
        <p:nvGraphicFramePr>
          <p:cNvPr id="6" name="Tabela 5">
            <a:extLst>
              <a:ext uri="{FF2B5EF4-FFF2-40B4-BE49-F238E27FC236}">
                <a16:creationId xmlns:a16="http://schemas.microsoft.com/office/drawing/2014/main" id="{F90B7863-33FF-4FFF-AAB3-94073E9F20D1}"/>
              </a:ext>
            </a:extLst>
          </p:cNvPr>
          <p:cNvGraphicFramePr>
            <a:graphicFrameLocks noGrp="1"/>
          </p:cNvGraphicFramePr>
          <p:nvPr>
            <p:extLst>
              <p:ext uri="{D42A27DB-BD31-4B8C-83A1-F6EECF244321}">
                <p14:modId xmlns:p14="http://schemas.microsoft.com/office/powerpoint/2010/main" val="1089929096"/>
              </p:ext>
            </p:extLst>
          </p:nvPr>
        </p:nvGraphicFramePr>
        <p:xfrm>
          <a:off x="1510050" y="1993112"/>
          <a:ext cx="8911687" cy="3902361"/>
        </p:xfrm>
        <a:graphic>
          <a:graphicData uri="http://schemas.openxmlformats.org/drawingml/2006/table">
            <a:tbl>
              <a:tblPr firstRow="1" firstCol="1" bandRow="1">
                <a:tableStyleId>{5C22544A-7EE6-4342-B048-85BDC9FD1C3A}</a:tableStyleId>
              </a:tblPr>
              <a:tblGrid>
                <a:gridCol w="2256877">
                  <a:extLst>
                    <a:ext uri="{9D8B030D-6E8A-4147-A177-3AD203B41FA5}">
                      <a16:colId xmlns:a16="http://schemas.microsoft.com/office/drawing/2014/main" val="4098675272"/>
                    </a:ext>
                  </a:extLst>
                </a:gridCol>
                <a:gridCol w="2690600">
                  <a:extLst>
                    <a:ext uri="{9D8B030D-6E8A-4147-A177-3AD203B41FA5}">
                      <a16:colId xmlns:a16="http://schemas.microsoft.com/office/drawing/2014/main" val="3332786354"/>
                    </a:ext>
                  </a:extLst>
                </a:gridCol>
                <a:gridCol w="1045676">
                  <a:extLst>
                    <a:ext uri="{9D8B030D-6E8A-4147-A177-3AD203B41FA5}">
                      <a16:colId xmlns:a16="http://schemas.microsoft.com/office/drawing/2014/main" val="1126516574"/>
                    </a:ext>
                  </a:extLst>
                </a:gridCol>
                <a:gridCol w="2918534">
                  <a:extLst>
                    <a:ext uri="{9D8B030D-6E8A-4147-A177-3AD203B41FA5}">
                      <a16:colId xmlns:a16="http://schemas.microsoft.com/office/drawing/2014/main" val="1408018943"/>
                    </a:ext>
                  </a:extLst>
                </a:gridCol>
              </a:tblGrid>
              <a:tr h="984098">
                <a:tc>
                  <a:txBody>
                    <a:bodyPr/>
                    <a:lstStyle/>
                    <a:p>
                      <a:pPr algn="ctr">
                        <a:lnSpc>
                          <a:spcPct val="107000"/>
                        </a:lnSpc>
                        <a:spcBef>
                          <a:spcPts val="500"/>
                        </a:spcBef>
                        <a:spcAft>
                          <a:spcPts val="0"/>
                        </a:spcAft>
                      </a:pPr>
                      <a:r>
                        <a:rPr lang="pl-PL" sz="2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Nazwa kryterium</a:t>
                      </a:r>
                    </a:p>
                  </a:txBody>
                  <a:tcPr marL="44450" marR="44450" marT="0" marB="0" anchor="ctr">
                    <a:solidFill>
                      <a:schemeClr val="accent1">
                        <a:lumMod val="60000"/>
                        <a:lumOff val="40000"/>
                      </a:schemeClr>
                    </a:solidFill>
                  </a:tcPr>
                </a:tc>
                <a:tc>
                  <a:txBody>
                    <a:bodyPr/>
                    <a:lstStyle/>
                    <a:p>
                      <a:pPr algn="ctr">
                        <a:lnSpc>
                          <a:spcPct val="107000"/>
                        </a:lnSpc>
                        <a:spcBef>
                          <a:spcPts val="500"/>
                        </a:spcBef>
                        <a:spcAft>
                          <a:spcPts val="0"/>
                        </a:spcAft>
                      </a:pPr>
                      <a:r>
                        <a:rPr lang="pl-PL" sz="2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Zasady oceny kryterium</a:t>
                      </a:r>
                    </a:p>
                  </a:txBody>
                  <a:tcPr marL="44450" marR="44450" marT="0" marB="0" anchor="ctr">
                    <a:solidFill>
                      <a:schemeClr val="accent1">
                        <a:lumMod val="60000"/>
                        <a:lumOff val="40000"/>
                      </a:schemeClr>
                    </a:solidFill>
                  </a:tcPr>
                </a:tc>
                <a:tc>
                  <a:txBody>
                    <a:bodyPr/>
                    <a:lstStyle/>
                    <a:p>
                      <a:pPr algn="ctr">
                        <a:lnSpc>
                          <a:spcPct val="107000"/>
                        </a:lnSpc>
                        <a:spcBef>
                          <a:spcPts val="500"/>
                        </a:spcBef>
                        <a:spcAft>
                          <a:spcPts val="0"/>
                        </a:spcAft>
                      </a:pPr>
                      <a:r>
                        <a:rPr lang="pl-PL" sz="2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Punkty</a:t>
                      </a:r>
                    </a:p>
                  </a:txBody>
                  <a:tcPr marL="44450" marR="44450" marT="0" marB="0" anchor="ctr">
                    <a:solidFill>
                      <a:schemeClr val="accent1">
                        <a:lumMod val="60000"/>
                        <a:lumOff val="40000"/>
                      </a:schemeClr>
                    </a:solidFill>
                  </a:tcPr>
                </a:tc>
                <a:tc>
                  <a:txBody>
                    <a:bodyPr/>
                    <a:lstStyle/>
                    <a:p>
                      <a:pPr algn="ctr">
                        <a:lnSpc>
                          <a:spcPct val="107000"/>
                        </a:lnSpc>
                        <a:spcBef>
                          <a:spcPts val="500"/>
                        </a:spcBef>
                        <a:spcAft>
                          <a:spcPts val="0"/>
                        </a:spcAft>
                      </a:pPr>
                      <a:r>
                        <a:rPr lang="pl-PL" sz="2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Uzasadnienie mierzalności kryterium</a:t>
                      </a:r>
                    </a:p>
                  </a:txBody>
                  <a:tcPr marL="44450" marR="44450" marT="0" marB="0" anchor="ctr">
                    <a:solidFill>
                      <a:schemeClr val="accent1">
                        <a:lumMod val="60000"/>
                        <a:lumOff val="40000"/>
                      </a:schemeClr>
                    </a:solidFill>
                  </a:tcPr>
                </a:tc>
                <a:extLst>
                  <a:ext uri="{0D108BD9-81ED-4DB2-BD59-A6C34878D82A}">
                    <a16:rowId xmlns:a16="http://schemas.microsoft.com/office/drawing/2014/main" val="2194849179"/>
                  </a:ext>
                </a:extLst>
              </a:tr>
              <a:tr h="2918263">
                <a:tc>
                  <a:txBody>
                    <a:bodyPr/>
                    <a:lstStyle/>
                    <a:p>
                      <a:pPr algn="just">
                        <a:lnSpc>
                          <a:spcPct val="107000"/>
                        </a:lnSpc>
                        <a:spcBef>
                          <a:spcPts val="500"/>
                        </a:spcBef>
                        <a:spcAft>
                          <a:spcPts val="0"/>
                        </a:spcAft>
                      </a:pPr>
                      <a:r>
                        <a:rPr lang="pl-PL" sz="1600" b="1" kern="1200" dirty="0">
                          <a:solidFill>
                            <a:schemeClr val="tx1"/>
                          </a:solidFill>
                          <a:effectLst/>
                          <a:latin typeface="Calibri" panose="020F0502020204030204" pitchFamily="34" charset="0"/>
                          <a:ea typeface="+mn-ea"/>
                          <a:cs typeface="Calibri" panose="020F0502020204030204" pitchFamily="34" charset="0"/>
                        </a:rPr>
                        <a:t>Operacja jest ukierunkowana na zaspokojenie potrzeb grup </a:t>
                      </a:r>
                      <a:r>
                        <a:rPr lang="pl-PL" sz="1600" b="1" kern="1200" dirty="0" err="1">
                          <a:solidFill>
                            <a:schemeClr val="tx1"/>
                          </a:solidFill>
                          <a:effectLst/>
                          <a:latin typeface="Calibri" panose="020F0502020204030204" pitchFamily="34" charset="0"/>
                          <a:ea typeface="+mn-ea"/>
                          <a:cs typeface="Calibri" panose="020F0502020204030204" pitchFamily="34" charset="0"/>
                        </a:rPr>
                        <a:t>defaworyzowanych</a:t>
                      </a:r>
                      <a:endParaRPr lang="pl-PL"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solidFill>
                      <a:schemeClr val="accent1">
                        <a:lumMod val="60000"/>
                        <a:lumOff val="40000"/>
                      </a:schemeClr>
                    </a:solidFill>
                  </a:tcPr>
                </a:tc>
                <a:tc>
                  <a:txBody>
                    <a:bodyPr/>
                    <a:lstStyle/>
                    <a:p>
                      <a:pPr algn="l">
                        <a:lnSpc>
                          <a:spcPct val="107000"/>
                        </a:lnSpc>
                        <a:spcBef>
                          <a:spcPts val="500"/>
                        </a:spcBef>
                        <a:spcAft>
                          <a:spcPts val="0"/>
                        </a:spcAft>
                      </a:pPr>
                      <a:r>
                        <a:rPr lang="pl-PL" sz="1600" dirty="0">
                          <a:effectLst/>
                          <a:latin typeface="Calibri" panose="020F0502020204030204" pitchFamily="34" charset="0"/>
                          <a:ea typeface="Times New Roman" panose="02020603050405020304" pitchFamily="18" charset="0"/>
                          <a:cs typeface="Times New Roman" panose="02020603050405020304" pitchFamily="18" charset="0"/>
                        </a:rPr>
                        <a:t>Wnioskodawca jest bezrobotna kobietą –</a:t>
                      </a:r>
                      <a:r>
                        <a:rPr lang="pl-PL" sz="1600" b="1" dirty="0">
                          <a:effectLst/>
                          <a:latin typeface="Calibri" panose="020F0502020204030204" pitchFamily="34" charset="0"/>
                          <a:ea typeface="Times New Roman" panose="02020603050405020304" pitchFamily="18" charset="0"/>
                          <a:cs typeface="Times New Roman" panose="02020603050405020304" pitchFamily="18" charset="0"/>
                        </a:rPr>
                        <a:t> 6 pkt</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07000"/>
                        </a:lnSpc>
                        <a:spcBef>
                          <a:spcPts val="500"/>
                        </a:spcBef>
                        <a:spcAft>
                          <a:spcPts val="0"/>
                        </a:spcAft>
                      </a:pPr>
                      <a:r>
                        <a:rPr lang="pl-PL" sz="1600" dirty="0">
                          <a:effectLst/>
                          <a:latin typeface="Calibri" panose="020F0502020204030204" pitchFamily="34" charset="0"/>
                          <a:ea typeface="Times New Roman" panose="02020603050405020304" pitchFamily="18" charset="0"/>
                          <a:cs typeface="Times New Roman" panose="02020603050405020304" pitchFamily="18" charset="0"/>
                        </a:rPr>
                        <a:t>Wnioskodawca jest bezrobotnym mężczyzną –</a:t>
                      </a:r>
                      <a:r>
                        <a:rPr lang="pl-PL" sz="1600" b="1" dirty="0">
                          <a:effectLst/>
                          <a:latin typeface="Calibri" panose="020F0502020204030204" pitchFamily="34" charset="0"/>
                          <a:ea typeface="Times New Roman" panose="02020603050405020304" pitchFamily="18" charset="0"/>
                          <a:cs typeface="Times New Roman" panose="02020603050405020304" pitchFamily="18" charset="0"/>
                        </a:rPr>
                        <a:t> 4 pkt</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07000"/>
                        </a:lnSpc>
                        <a:spcBef>
                          <a:spcPts val="500"/>
                        </a:spcBef>
                        <a:spcAft>
                          <a:spcPts val="0"/>
                        </a:spcAft>
                      </a:pPr>
                      <a:r>
                        <a:rPr lang="pl-PL" sz="1600" dirty="0">
                          <a:effectLst/>
                          <a:latin typeface="Calibri" panose="020F0502020204030204" pitchFamily="34" charset="0"/>
                          <a:ea typeface="Times New Roman" panose="02020603050405020304" pitchFamily="18" charset="0"/>
                          <a:cs typeface="Times New Roman" panose="02020603050405020304" pitchFamily="18" charset="0"/>
                        </a:rPr>
                        <a:t>Wnioskodawca nie jest osobą bezrobotną – </a:t>
                      </a:r>
                      <a:r>
                        <a:rPr lang="pl-PL" sz="1600" b="1" dirty="0">
                          <a:effectLst/>
                          <a:latin typeface="Calibri" panose="020F0502020204030204" pitchFamily="34" charset="0"/>
                          <a:ea typeface="Times New Roman" panose="02020603050405020304" pitchFamily="18" charset="0"/>
                          <a:cs typeface="Times New Roman" panose="02020603050405020304" pitchFamily="18" charset="0"/>
                        </a:rPr>
                        <a:t>0 pkt</a:t>
                      </a:r>
                      <a:endParaRPr lang="pl-P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1">
                        <a:lumMod val="65000"/>
                      </a:schemeClr>
                    </a:solidFill>
                  </a:tcPr>
                </a:tc>
                <a:tc>
                  <a:txBody>
                    <a:bodyPr/>
                    <a:lstStyle/>
                    <a:p>
                      <a:pPr algn="l">
                        <a:lnSpc>
                          <a:spcPct val="107000"/>
                        </a:lnSpc>
                        <a:spcBef>
                          <a:spcPts val="500"/>
                        </a:spcBef>
                        <a:spcAft>
                          <a:spcPts val="0"/>
                        </a:spcAft>
                      </a:pPr>
                      <a:r>
                        <a:rPr lang="pl-PL" sz="1600" dirty="0">
                          <a:effectLst/>
                          <a:latin typeface="Calibri" panose="020F0502020204030204" pitchFamily="34" charset="0"/>
                          <a:ea typeface="Times New Roman" panose="02020603050405020304" pitchFamily="18" charset="0"/>
                          <a:cs typeface="Calibri" panose="020F0502020204030204" pitchFamily="34" charset="0"/>
                        </a:rPr>
                        <a:t>0/4/6</a:t>
                      </a:r>
                    </a:p>
                  </a:txBody>
                  <a:tcPr marL="44450" marR="44450" marT="0" marB="0" anchor="ctr">
                    <a:solidFill>
                      <a:schemeClr val="bg1">
                        <a:lumMod val="65000"/>
                      </a:schemeClr>
                    </a:solidFill>
                  </a:tcPr>
                </a:tc>
                <a:tc>
                  <a:txBody>
                    <a:bodyPr/>
                    <a:lstStyle/>
                    <a:p>
                      <a:pPr algn="l">
                        <a:lnSpc>
                          <a:spcPct val="107000"/>
                        </a:lnSpc>
                        <a:spcBef>
                          <a:spcPts val="500"/>
                        </a:spcBef>
                        <a:spcAft>
                          <a:spcPts val="0"/>
                        </a:spcAft>
                      </a:pPr>
                      <a:r>
                        <a:rPr lang="pl-PL" sz="1600" kern="1200" dirty="0">
                          <a:solidFill>
                            <a:schemeClr val="dk1"/>
                          </a:solidFill>
                          <a:effectLst/>
                          <a:latin typeface="Calibri" panose="020F0502020204030204" pitchFamily="34" charset="0"/>
                          <a:ea typeface="+mn-ea"/>
                          <a:cs typeface="Calibri" panose="020F0502020204030204" pitchFamily="34" charset="0"/>
                        </a:rPr>
                        <a:t>Kryterium jest mierzalne na podstawie danych osobowych oraz informacji od beneficjenta. Punkty są przyznawane gdy beneficjent przedstawi zaświadczenie z Urzędu pracy o statusie osoby bezrobotnej</a:t>
                      </a:r>
                      <a:endParaRPr lang="pl-PL"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solidFill>
                      <a:schemeClr val="bg1">
                        <a:lumMod val="65000"/>
                      </a:schemeClr>
                    </a:solidFill>
                  </a:tcPr>
                </a:tc>
                <a:extLst>
                  <a:ext uri="{0D108BD9-81ED-4DB2-BD59-A6C34878D82A}">
                    <a16:rowId xmlns:a16="http://schemas.microsoft.com/office/drawing/2014/main" val="2392098550"/>
                  </a:ext>
                </a:extLst>
              </a:tr>
            </a:tbl>
          </a:graphicData>
        </a:graphic>
      </p:graphicFrame>
    </p:spTree>
    <p:extLst>
      <p:ext uri="{BB962C8B-B14F-4D97-AF65-F5344CB8AC3E}">
        <p14:creationId xmlns:p14="http://schemas.microsoft.com/office/powerpoint/2010/main" val="3006859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2B7B48-BED6-480A-9024-42BFCCC3796B}"/>
              </a:ext>
            </a:extLst>
          </p:cNvPr>
          <p:cNvSpPr>
            <a:spLocks noGrp="1"/>
          </p:cNvSpPr>
          <p:nvPr>
            <p:ph type="title"/>
          </p:nvPr>
        </p:nvSpPr>
        <p:spPr/>
        <p:txBody>
          <a:bodyPr/>
          <a:lstStyle/>
          <a:p>
            <a:pPr algn="ctr"/>
            <a:r>
              <a:rPr lang="pl-PL" b="1" dirty="0">
                <a:solidFill>
                  <a:schemeClr val="tx1"/>
                </a:solidFill>
                <a:latin typeface="Calibri" panose="020F0502020204030204" pitchFamily="34" charset="0"/>
                <a:cs typeface="Calibri" panose="020F0502020204030204" pitchFamily="34" charset="0"/>
              </a:rPr>
              <a:t>Podstawa prawna</a:t>
            </a:r>
          </a:p>
        </p:txBody>
      </p:sp>
      <p:sp>
        <p:nvSpPr>
          <p:cNvPr id="3" name="Symbol zastępczy zawartości 2">
            <a:extLst>
              <a:ext uri="{FF2B5EF4-FFF2-40B4-BE49-F238E27FC236}">
                <a16:creationId xmlns:a16="http://schemas.microsoft.com/office/drawing/2014/main" id="{459BEB75-4E9D-4CAB-85B7-0CE722AC94F7}"/>
              </a:ext>
            </a:extLst>
          </p:cNvPr>
          <p:cNvSpPr>
            <a:spLocks noGrp="1"/>
          </p:cNvSpPr>
          <p:nvPr>
            <p:ph idx="1"/>
          </p:nvPr>
        </p:nvSpPr>
        <p:spPr/>
        <p:txBody>
          <a:bodyPr>
            <a:normAutofit/>
          </a:bodyPr>
          <a:lstStyle/>
          <a:p>
            <a:pPr algn="just"/>
            <a:r>
              <a:rPr lang="pl-PL" sz="2800" dirty="0">
                <a:solidFill>
                  <a:schemeClr val="tx1"/>
                </a:solidFill>
                <a:latin typeface="Calibri" panose="020F0502020204030204" pitchFamily="34" charset="0"/>
                <a:cs typeface="Calibri" panose="020F0502020204030204" pitchFamily="34" charset="0"/>
              </a:rPr>
              <a:t>Rozporządzenie Ministra Rolnictwa i Rozwoju Wsi z dnia </a:t>
            </a:r>
            <a:br>
              <a:rPr lang="pl-PL" sz="2800" dirty="0">
                <a:solidFill>
                  <a:schemeClr val="tx1"/>
                </a:solidFill>
                <a:latin typeface="Calibri" panose="020F0502020204030204" pitchFamily="34" charset="0"/>
                <a:cs typeface="Calibri" panose="020F0502020204030204" pitchFamily="34" charset="0"/>
              </a:rPr>
            </a:br>
            <a:r>
              <a:rPr lang="pl-PL" sz="2800" dirty="0">
                <a:solidFill>
                  <a:schemeClr val="tx1"/>
                </a:solidFill>
                <a:latin typeface="Calibri" panose="020F0502020204030204" pitchFamily="34" charset="0"/>
                <a:cs typeface="Calibri" panose="020F0502020204030204" pitchFamily="34" charset="0"/>
              </a:rPr>
              <a:t>24 września 2015 roku w sprawie szczegółowych warunków i trybu przyznawania pomocy finansowej </a:t>
            </a:r>
            <a:br>
              <a:rPr lang="pl-PL" sz="2800" dirty="0">
                <a:solidFill>
                  <a:schemeClr val="tx1"/>
                </a:solidFill>
                <a:latin typeface="Calibri" panose="020F0502020204030204" pitchFamily="34" charset="0"/>
                <a:cs typeface="Calibri" panose="020F0502020204030204" pitchFamily="34" charset="0"/>
              </a:rPr>
            </a:br>
            <a:r>
              <a:rPr lang="pl-PL" sz="2800" dirty="0">
                <a:solidFill>
                  <a:schemeClr val="tx1"/>
                </a:solidFill>
                <a:latin typeface="Calibri" panose="020F0502020204030204" pitchFamily="34" charset="0"/>
                <a:cs typeface="Calibri" panose="020F0502020204030204" pitchFamily="34" charset="0"/>
              </a:rPr>
              <a:t>w ramach poddziałania „Wsparcie na wdrażanie operacji w strategii rozwoju lokalnego kierowanego przez społeczność” objętego Programem Rozwoju Obszarów Wiejskich na lata 2014 – 2020.</a:t>
            </a:r>
          </a:p>
        </p:txBody>
      </p:sp>
    </p:spTree>
    <p:extLst>
      <p:ext uri="{BB962C8B-B14F-4D97-AF65-F5344CB8AC3E}">
        <p14:creationId xmlns:p14="http://schemas.microsoft.com/office/powerpoint/2010/main" val="3902077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a:extLst>
              <a:ext uri="{FF2B5EF4-FFF2-40B4-BE49-F238E27FC236}">
                <a16:creationId xmlns:a16="http://schemas.microsoft.com/office/drawing/2014/main" id="{A5FDE1F7-A4B1-4F53-9028-FE5FE0A01938}"/>
              </a:ext>
            </a:extLst>
          </p:cNvPr>
          <p:cNvGraphicFramePr>
            <a:graphicFrameLocks noGrp="1"/>
          </p:cNvGraphicFramePr>
          <p:nvPr>
            <p:extLst>
              <p:ext uri="{D42A27DB-BD31-4B8C-83A1-F6EECF244321}">
                <p14:modId xmlns:p14="http://schemas.microsoft.com/office/powerpoint/2010/main" val="2764648530"/>
              </p:ext>
            </p:extLst>
          </p:nvPr>
        </p:nvGraphicFramePr>
        <p:xfrm>
          <a:off x="1889172" y="1189383"/>
          <a:ext cx="8433923" cy="4479234"/>
        </p:xfrm>
        <a:graphic>
          <a:graphicData uri="http://schemas.openxmlformats.org/drawingml/2006/table">
            <a:tbl>
              <a:tblPr firstRow="1" firstCol="1" bandRow="1">
                <a:tableStyleId>{5C22544A-7EE6-4342-B048-85BDC9FD1C3A}</a:tableStyleId>
              </a:tblPr>
              <a:tblGrid>
                <a:gridCol w="2135883">
                  <a:extLst>
                    <a:ext uri="{9D8B030D-6E8A-4147-A177-3AD203B41FA5}">
                      <a16:colId xmlns:a16="http://schemas.microsoft.com/office/drawing/2014/main" val="1405277114"/>
                    </a:ext>
                  </a:extLst>
                </a:gridCol>
                <a:gridCol w="2546354">
                  <a:extLst>
                    <a:ext uri="{9D8B030D-6E8A-4147-A177-3AD203B41FA5}">
                      <a16:colId xmlns:a16="http://schemas.microsoft.com/office/drawing/2014/main" val="2388543430"/>
                    </a:ext>
                  </a:extLst>
                </a:gridCol>
                <a:gridCol w="989617">
                  <a:extLst>
                    <a:ext uri="{9D8B030D-6E8A-4147-A177-3AD203B41FA5}">
                      <a16:colId xmlns:a16="http://schemas.microsoft.com/office/drawing/2014/main" val="954650925"/>
                    </a:ext>
                  </a:extLst>
                </a:gridCol>
                <a:gridCol w="2762069">
                  <a:extLst>
                    <a:ext uri="{9D8B030D-6E8A-4147-A177-3AD203B41FA5}">
                      <a16:colId xmlns:a16="http://schemas.microsoft.com/office/drawing/2014/main" val="3760610456"/>
                    </a:ext>
                  </a:extLst>
                </a:gridCol>
              </a:tblGrid>
              <a:tr h="4479234">
                <a:tc>
                  <a:txBody>
                    <a:bodyPr/>
                    <a:lstStyle/>
                    <a:p>
                      <a:pPr algn="just">
                        <a:lnSpc>
                          <a:spcPct val="107000"/>
                        </a:lnSpc>
                        <a:spcBef>
                          <a:spcPts val="500"/>
                        </a:spcBef>
                        <a:spcAft>
                          <a:spcPts val="0"/>
                        </a:spcAft>
                      </a:pPr>
                      <a:r>
                        <a:rPr lang="pl-PL" sz="1600" b="1" kern="1200" dirty="0">
                          <a:solidFill>
                            <a:schemeClr val="tx1"/>
                          </a:solidFill>
                          <a:effectLst/>
                          <a:latin typeface="Calibri" panose="020F0502020204030204" pitchFamily="34" charset="0"/>
                          <a:ea typeface="+mn-ea"/>
                          <a:cs typeface="Calibri" panose="020F0502020204030204" pitchFamily="34" charset="0"/>
                        </a:rPr>
                        <a:t>Operacja promuje rolne produkty lokalne</a:t>
                      </a:r>
                      <a:endParaRPr lang="pl-PL"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solidFill>
                      <a:schemeClr val="accent1">
                        <a:lumMod val="60000"/>
                        <a:lumOff val="40000"/>
                      </a:schemeClr>
                    </a:solidFill>
                  </a:tcPr>
                </a:tc>
                <a:tc>
                  <a:txBody>
                    <a:bodyPr/>
                    <a:lstStyle/>
                    <a:p>
                      <a:r>
                        <a:rPr lang="pl-PL" sz="1800" b="0" kern="1200" dirty="0">
                          <a:solidFill>
                            <a:schemeClr val="tx1"/>
                          </a:solidFill>
                          <a:effectLst/>
                          <a:latin typeface="Calibri" panose="020F0502020204030204" pitchFamily="34" charset="0"/>
                          <a:ea typeface="+mn-ea"/>
                          <a:cs typeface="Calibri" panose="020F0502020204030204" pitchFamily="34" charset="0"/>
                        </a:rPr>
                        <a:t>Podstawę działalności będą stanowiły lokalne produkty rolne – </a:t>
                      </a:r>
                      <a:r>
                        <a:rPr lang="pl-PL" sz="1800" b="1" kern="1200" dirty="0">
                          <a:solidFill>
                            <a:schemeClr val="tx1"/>
                          </a:solidFill>
                          <a:effectLst/>
                          <a:latin typeface="Calibri" panose="020F0502020204030204" pitchFamily="34" charset="0"/>
                          <a:ea typeface="+mn-ea"/>
                          <a:cs typeface="Calibri" panose="020F0502020204030204" pitchFamily="34" charset="0"/>
                        </a:rPr>
                        <a:t>1pkt.</a:t>
                      </a:r>
                    </a:p>
                    <a:p>
                      <a:endParaRPr lang="pl-PL" sz="1800" b="0" kern="1200" dirty="0">
                        <a:solidFill>
                          <a:schemeClr val="tx1"/>
                        </a:solidFill>
                        <a:effectLst/>
                        <a:latin typeface="Calibri" panose="020F0502020204030204" pitchFamily="34" charset="0"/>
                        <a:ea typeface="+mn-ea"/>
                        <a:cs typeface="Calibri" panose="020F0502020204030204" pitchFamily="34" charset="0"/>
                      </a:endParaRPr>
                    </a:p>
                    <a:p>
                      <a:r>
                        <a:rPr lang="pl-PL" sz="1800" b="0" kern="1200" dirty="0">
                          <a:solidFill>
                            <a:schemeClr val="tx1"/>
                          </a:solidFill>
                          <a:effectLst/>
                          <a:latin typeface="Calibri" panose="020F0502020204030204" pitchFamily="34" charset="0"/>
                          <a:ea typeface="+mn-ea"/>
                          <a:cs typeface="Calibri" panose="020F0502020204030204" pitchFamily="34" charset="0"/>
                        </a:rPr>
                        <a:t>Podstawę działalności nie będą stanowiły lokalne produkty rolne – </a:t>
                      </a:r>
                      <a:r>
                        <a:rPr lang="pl-PL" sz="1800" b="1" kern="1200" dirty="0">
                          <a:solidFill>
                            <a:schemeClr val="tx1"/>
                          </a:solidFill>
                          <a:effectLst/>
                          <a:latin typeface="Calibri" panose="020F0502020204030204" pitchFamily="34" charset="0"/>
                          <a:ea typeface="+mn-ea"/>
                          <a:cs typeface="Calibri" panose="020F0502020204030204" pitchFamily="34" charset="0"/>
                        </a:rPr>
                        <a:t>0 pkt</a:t>
                      </a:r>
                    </a:p>
                    <a:p>
                      <a:endParaRPr lang="pl-PL" sz="16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bg1">
                        <a:lumMod val="65000"/>
                      </a:schemeClr>
                    </a:solidFill>
                  </a:tcPr>
                </a:tc>
                <a:tc>
                  <a:txBody>
                    <a:bodyPr/>
                    <a:lstStyle/>
                    <a:p>
                      <a:pPr algn="l">
                        <a:lnSpc>
                          <a:spcPct val="107000"/>
                        </a:lnSpc>
                        <a:spcBef>
                          <a:spcPts val="500"/>
                        </a:spcBef>
                        <a:spcAft>
                          <a:spcPts val="0"/>
                        </a:spcAft>
                      </a:pPr>
                      <a:r>
                        <a:rPr lang="pl-PL"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0/1</a:t>
                      </a:r>
                    </a:p>
                  </a:txBody>
                  <a:tcPr marL="44450" marR="44450" marT="0" marB="0" anchor="ctr">
                    <a:solidFill>
                      <a:schemeClr val="bg1">
                        <a:lumMod val="65000"/>
                      </a:schemeClr>
                    </a:solidFill>
                  </a:tcPr>
                </a:tc>
                <a:tc>
                  <a:txBody>
                    <a:bodyPr/>
                    <a:lstStyle/>
                    <a:p>
                      <a:pPr algn="l">
                        <a:lnSpc>
                          <a:spcPct val="107000"/>
                        </a:lnSpc>
                        <a:spcBef>
                          <a:spcPts val="500"/>
                        </a:spcBef>
                        <a:spcAft>
                          <a:spcPts val="0"/>
                        </a:spcAft>
                      </a:pPr>
                      <a:r>
                        <a:rPr lang="pl-PL" sz="1800" b="0" kern="1200" dirty="0">
                          <a:solidFill>
                            <a:schemeClr val="tx1"/>
                          </a:solidFill>
                          <a:effectLst/>
                          <a:latin typeface="Calibri" panose="020F0502020204030204" pitchFamily="34" charset="0"/>
                          <a:ea typeface="+mn-ea"/>
                          <a:cs typeface="Calibri" panose="020F0502020204030204" pitchFamily="34" charset="0"/>
                        </a:rPr>
                        <a:t>Kryterium jest mierzalne dzięki weryfikacji wniosków aplikacyjnych oraz biznesplanu beneficjentów. Punkty są przyznawane na operacje polegające na stworzeniu działalności zajmującej się sprzedażą artykułów przygotowanych z produktów rolnych  wytwarzanych na obszarze objętym lokalną strategią rozwoju lub tych produktów.</a:t>
                      </a:r>
                      <a:endParaRPr lang="pl-PL"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solidFill>
                      <a:schemeClr val="bg1">
                        <a:lumMod val="65000"/>
                      </a:schemeClr>
                    </a:solidFill>
                  </a:tcPr>
                </a:tc>
                <a:extLst>
                  <a:ext uri="{0D108BD9-81ED-4DB2-BD59-A6C34878D82A}">
                    <a16:rowId xmlns:a16="http://schemas.microsoft.com/office/drawing/2014/main" val="3224325986"/>
                  </a:ext>
                </a:extLst>
              </a:tr>
            </a:tbl>
          </a:graphicData>
        </a:graphic>
      </p:graphicFrame>
    </p:spTree>
    <p:extLst>
      <p:ext uri="{BB962C8B-B14F-4D97-AF65-F5344CB8AC3E}">
        <p14:creationId xmlns:p14="http://schemas.microsoft.com/office/powerpoint/2010/main" val="164728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a:extLst>
              <a:ext uri="{FF2B5EF4-FFF2-40B4-BE49-F238E27FC236}">
                <a16:creationId xmlns:a16="http://schemas.microsoft.com/office/drawing/2014/main" id="{FD3A3565-10A4-4056-9C64-3EE692AD1E4E}"/>
              </a:ext>
            </a:extLst>
          </p:cNvPr>
          <p:cNvGraphicFramePr>
            <a:graphicFrameLocks noGrp="1"/>
          </p:cNvGraphicFramePr>
          <p:nvPr>
            <p:extLst>
              <p:ext uri="{D42A27DB-BD31-4B8C-83A1-F6EECF244321}">
                <p14:modId xmlns:p14="http://schemas.microsoft.com/office/powerpoint/2010/main" val="831601987"/>
              </p:ext>
            </p:extLst>
          </p:nvPr>
        </p:nvGraphicFramePr>
        <p:xfrm>
          <a:off x="2021305" y="914399"/>
          <a:ext cx="8169442" cy="5161547"/>
        </p:xfrm>
        <a:graphic>
          <a:graphicData uri="http://schemas.openxmlformats.org/drawingml/2006/table">
            <a:tbl>
              <a:tblPr firstRow="1" firstCol="1" bandRow="1">
                <a:tableStyleId>{5C22544A-7EE6-4342-B048-85BDC9FD1C3A}</a:tableStyleId>
              </a:tblPr>
              <a:tblGrid>
                <a:gridCol w="2068903">
                  <a:extLst>
                    <a:ext uri="{9D8B030D-6E8A-4147-A177-3AD203B41FA5}">
                      <a16:colId xmlns:a16="http://schemas.microsoft.com/office/drawing/2014/main" val="522932922"/>
                    </a:ext>
                  </a:extLst>
                </a:gridCol>
                <a:gridCol w="2466502">
                  <a:extLst>
                    <a:ext uri="{9D8B030D-6E8A-4147-A177-3AD203B41FA5}">
                      <a16:colId xmlns:a16="http://schemas.microsoft.com/office/drawing/2014/main" val="458538336"/>
                    </a:ext>
                  </a:extLst>
                </a:gridCol>
                <a:gridCol w="958583">
                  <a:extLst>
                    <a:ext uri="{9D8B030D-6E8A-4147-A177-3AD203B41FA5}">
                      <a16:colId xmlns:a16="http://schemas.microsoft.com/office/drawing/2014/main" val="525248913"/>
                    </a:ext>
                  </a:extLst>
                </a:gridCol>
                <a:gridCol w="2675454">
                  <a:extLst>
                    <a:ext uri="{9D8B030D-6E8A-4147-A177-3AD203B41FA5}">
                      <a16:colId xmlns:a16="http://schemas.microsoft.com/office/drawing/2014/main" val="2836417230"/>
                    </a:ext>
                  </a:extLst>
                </a:gridCol>
              </a:tblGrid>
              <a:tr h="5161547">
                <a:tc>
                  <a:txBody>
                    <a:bodyPr/>
                    <a:lstStyle/>
                    <a:p>
                      <a:pPr algn="just">
                        <a:lnSpc>
                          <a:spcPct val="107000"/>
                        </a:lnSpc>
                        <a:spcBef>
                          <a:spcPts val="500"/>
                        </a:spcBef>
                        <a:spcAft>
                          <a:spcPts val="0"/>
                        </a:spcAft>
                      </a:pPr>
                      <a:r>
                        <a:rPr lang="pl-PL" sz="16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Osiągniecie wskaźników</a:t>
                      </a:r>
                      <a:endParaRPr lang="pl-PL" sz="16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solidFill>
                      <a:schemeClr val="accent1">
                        <a:lumMod val="60000"/>
                        <a:lumOff val="40000"/>
                      </a:schemeClr>
                    </a:solidFill>
                  </a:tcPr>
                </a:tc>
                <a:tc>
                  <a:txBody>
                    <a:bodyPr/>
                    <a:lstStyle/>
                    <a:p>
                      <a:r>
                        <a:rPr lang="pl-PL" sz="1600" b="0" kern="1200" dirty="0">
                          <a:solidFill>
                            <a:schemeClr val="tx1"/>
                          </a:solidFill>
                          <a:effectLst/>
                          <a:latin typeface="Calibri" panose="020F0502020204030204" pitchFamily="34" charset="0"/>
                          <a:ea typeface="+mn-ea"/>
                          <a:cs typeface="Calibri" panose="020F0502020204030204" pitchFamily="34" charset="0"/>
                        </a:rPr>
                        <a:t>Operacja w sposób bezpośredni przyczynia się do osiągnięcia wskaźnika produktu i rezultatu – </a:t>
                      </a:r>
                      <a:r>
                        <a:rPr lang="pl-PL" sz="1600" b="1" kern="1200" dirty="0">
                          <a:solidFill>
                            <a:schemeClr val="tx1"/>
                          </a:solidFill>
                          <a:effectLst/>
                          <a:latin typeface="Calibri" panose="020F0502020204030204" pitchFamily="34" charset="0"/>
                          <a:ea typeface="+mn-ea"/>
                          <a:cs typeface="Calibri" panose="020F0502020204030204" pitchFamily="34" charset="0"/>
                        </a:rPr>
                        <a:t>6 pkt</a:t>
                      </a:r>
                    </a:p>
                    <a:p>
                      <a:endParaRPr lang="pl-PL" sz="1600" b="0" kern="1200" dirty="0">
                        <a:solidFill>
                          <a:schemeClr val="tx1"/>
                        </a:solidFill>
                        <a:effectLst/>
                        <a:latin typeface="Calibri" panose="020F0502020204030204" pitchFamily="34" charset="0"/>
                        <a:ea typeface="+mn-ea"/>
                        <a:cs typeface="Calibri" panose="020F0502020204030204" pitchFamily="34" charset="0"/>
                      </a:endParaRPr>
                    </a:p>
                    <a:p>
                      <a:r>
                        <a:rPr lang="pl-PL" sz="1600" b="0" kern="1200" dirty="0">
                          <a:solidFill>
                            <a:schemeClr val="tx1"/>
                          </a:solidFill>
                          <a:effectLst/>
                          <a:latin typeface="Calibri" panose="020F0502020204030204" pitchFamily="34" charset="0"/>
                          <a:ea typeface="+mn-ea"/>
                          <a:cs typeface="Calibri" panose="020F0502020204030204" pitchFamily="34" charset="0"/>
                        </a:rPr>
                        <a:t>Operacja nie przyczynia się do osiągnięcia wskaźnika produktu i rezultatu – </a:t>
                      </a:r>
                      <a:r>
                        <a:rPr lang="pl-PL" sz="1600" b="1" kern="1200" dirty="0">
                          <a:solidFill>
                            <a:schemeClr val="tx1"/>
                          </a:solidFill>
                          <a:effectLst/>
                          <a:latin typeface="Calibri" panose="020F0502020204030204" pitchFamily="34" charset="0"/>
                          <a:ea typeface="+mn-ea"/>
                          <a:cs typeface="Calibri" panose="020F0502020204030204" pitchFamily="34" charset="0"/>
                        </a:rPr>
                        <a:t>0 pkt</a:t>
                      </a:r>
                      <a:endParaRPr lang="pl-PL" sz="16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solidFill>
                      <a:schemeClr val="bg1">
                        <a:lumMod val="65000"/>
                      </a:schemeClr>
                    </a:solidFill>
                  </a:tcPr>
                </a:tc>
                <a:tc>
                  <a:txBody>
                    <a:bodyPr/>
                    <a:lstStyle/>
                    <a:p>
                      <a:pPr algn="l">
                        <a:lnSpc>
                          <a:spcPct val="107000"/>
                        </a:lnSpc>
                        <a:spcBef>
                          <a:spcPts val="500"/>
                        </a:spcBef>
                        <a:spcAft>
                          <a:spcPts val="0"/>
                        </a:spcAft>
                      </a:pPr>
                      <a:r>
                        <a:rPr lang="pl-PL" sz="20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0/6</a:t>
                      </a:r>
                    </a:p>
                  </a:txBody>
                  <a:tcPr marL="44450" marR="44450" marT="0" marB="0" anchor="ctr">
                    <a:solidFill>
                      <a:schemeClr val="bg1">
                        <a:lumMod val="65000"/>
                      </a:schemeClr>
                    </a:solidFill>
                  </a:tcPr>
                </a:tc>
                <a:tc>
                  <a:txBody>
                    <a:bodyPr/>
                    <a:lstStyle/>
                    <a:p>
                      <a:pPr algn="l">
                        <a:lnSpc>
                          <a:spcPct val="107000"/>
                        </a:lnSpc>
                        <a:spcBef>
                          <a:spcPts val="500"/>
                        </a:spcBef>
                        <a:spcAft>
                          <a:spcPts val="0"/>
                        </a:spcAft>
                      </a:pPr>
                      <a:r>
                        <a:rPr lang="pl-PL" sz="1600" b="0" kern="1200" dirty="0">
                          <a:solidFill>
                            <a:schemeClr val="dk1"/>
                          </a:solidFill>
                          <a:effectLst/>
                          <a:latin typeface="Calibri" panose="020F0502020204030204" pitchFamily="34" charset="0"/>
                          <a:ea typeface="+mn-ea"/>
                          <a:cs typeface="Calibri" panose="020F0502020204030204" pitchFamily="34" charset="0"/>
                        </a:rPr>
                        <a:t>Kryterium jest mierzalne na podstawie dokumentacji poświadczającej osiąganie wskaźników przygotowanej przez Biuro LGD na podstawie wniosku. Punkty zostaną przyznane gdy operacja w sposób bezpośredni przyczynia się do osiągnięcia wskaźnika produktu.</a:t>
                      </a:r>
                      <a:endParaRPr lang="pl-PL" sz="1600" b="0" dirty="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solidFill>
                      <a:schemeClr val="bg1">
                        <a:lumMod val="65000"/>
                      </a:schemeClr>
                    </a:solidFill>
                  </a:tcPr>
                </a:tc>
                <a:extLst>
                  <a:ext uri="{0D108BD9-81ED-4DB2-BD59-A6C34878D82A}">
                    <a16:rowId xmlns:a16="http://schemas.microsoft.com/office/drawing/2014/main" val="1945732663"/>
                  </a:ext>
                </a:extLst>
              </a:tr>
            </a:tbl>
          </a:graphicData>
        </a:graphic>
      </p:graphicFrame>
    </p:spTree>
    <p:extLst>
      <p:ext uri="{BB962C8B-B14F-4D97-AF65-F5344CB8AC3E}">
        <p14:creationId xmlns:p14="http://schemas.microsoft.com/office/powerpoint/2010/main" val="1358134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a:extLst>
              <a:ext uri="{FF2B5EF4-FFF2-40B4-BE49-F238E27FC236}">
                <a16:creationId xmlns:a16="http://schemas.microsoft.com/office/drawing/2014/main" id="{F9CDB957-5957-4F7D-BB57-B9A6562581A1}"/>
              </a:ext>
            </a:extLst>
          </p:cNvPr>
          <p:cNvGraphicFramePr>
            <a:graphicFrameLocks noGrp="1"/>
          </p:cNvGraphicFramePr>
          <p:nvPr>
            <p:extLst>
              <p:ext uri="{D42A27DB-BD31-4B8C-83A1-F6EECF244321}">
                <p14:modId xmlns:p14="http://schemas.microsoft.com/office/powerpoint/2010/main" val="3769948619"/>
              </p:ext>
            </p:extLst>
          </p:nvPr>
        </p:nvGraphicFramePr>
        <p:xfrm>
          <a:off x="1878654" y="649854"/>
          <a:ext cx="8434692" cy="3434990"/>
        </p:xfrm>
        <a:graphic>
          <a:graphicData uri="http://schemas.openxmlformats.org/drawingml/2006/table">
            <a:tbl>
              <a:tblPr firstRow="1" firstCol="1" bandRow="1">
                <a:tableStyleId>{5C22544A-7EE6-4342-B048-85BDC9FD1C3A}</a:tableStyleId>
              </a:tblPr>
              <a:tblGrid>
                <a:gridCol w="2156872">
                  <a:extLst>
                    <a:ext uri="{9D8B030D-6E8A-4147-A177-3AD203B41FA5}">
                      <a16:colId xmlns:a16="http://schemas.microsoft.com/office/drawing/2014/main" val="2592284094"/>
                    </a:ext>
                  </a:extLst>
                </a:gridCol>
                <a:gridCol w="2538179">
                  <a:extLst>
                    <a:ext uri="{9D8B030D-6E8A-4147-A177-3AD203B41FA5}">
                      <a16:colId xmlns:a16="http://schemas.microsoft.com/office/drawing/2014/main" val="3288957000"/>
                    </a:ext>
                  </a:extLst>
                </a:gridCol>
                <a:gridCol w="986439">
                  <a:extLst>
                    <a:ext uri="{9D8B030D-6E8A-4147-A177-3AD203B41FA5}">
                      <a16:colId xmlns:a16="http://schemas.microsoft.com/office/drawing/2014/main" val="2442696803"/>
                    </a:ext>
                  </a:extLst>
                </a:gridCol>
                <a:gridCol w="2753202">
                  <a:extLst>
                    <a:ext uri="{9D8B030D-6E8A-4147-A177-3AD203B41FA5}">
                      <a16:colId xmlns:a16="http://schemas.microsoft.com/office/drawing/2014/main" val="360308289"/>
                    </a:ext>
                  </a:extLst>
                </a:gridCol>
              </a:tblGrid>
              <a:tr h="3434990">
                <a:tc>
                  <a:txBody>
                    <a:bodyPr/>
                    <a:lstStyle/>
                    <a:p>
                      <a:pPr algn="just">
                        <a:lnSpc>
                          <a:spcPct val="107000"/>
                        </a:lnSpc>
                        <a:spcBef>
                          <a:spcPts val="500"/>
                        </a:spcBef>
                        <a:spcAft>
                          <a:spcPts val="0"/>
                        </a:spcAft>
                      </a:pPr>
                      <a:r>
                        <a:rPr lang="pl-PL" sz="1600" b="1" kern="1200" dirty="0">
                          <a:solidFill>
                            <a:schemeClr val="tx1"/>
                          </a:solidFill>
                          <a:effectLst/>
                          <a:latin typeface="Calibri" panose="020F0502020204030204" pitchFamily="34" charset="0"/>
                          <a:ea typeface="+mn-ea"/>
                          <a:cs typeface="Calibri" panose="020F0502020204030204" pitchFamily="34" charset="0"/>
                        </a:rPr>
                        <a:t>Operacja przyczyni się do wzrostu funkcji rekreacyjnych obszaru.</a:t>
                      </a:r>
                      <a:endParaRPr lang="pl-PL" sz="16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solidFill>
                      <a:schemeClr val="accent1">
                        <a:lumMod val="60000"/>
                        <a:lumOff val="40000"/>
                      </a:schemeClr>
                    </a:solidFill>
                  </a:tcPr>
                </a:tc>
                <a:tc>
                  <a:txBody>
                    <a:bodyPr/>
                    <a:lstStyle/>
                    <a:p>
                      <a:r>
                        <a:rPr lang="pl-PL"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Tak – 3 pkt</a:t>
                      </a:r>
                    </a:p>
                    <a:p>
                      <a:endParaRPr lang="pl-PL"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r>
                        <a:rPr lang="pl-PL"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Nie – 0 pkt</a:t>
                      </a:r>
                    </a:p>
                  </a:txBody>
                  <a:tcPr marL="44450" marR="44450" marT="0" marB="0" anchor="ctr">
                    <a:solidFill>
                      <a:schemeClr val="bg1">
                        <a:lumMod val="65000"/>
                      </a:schemeClr>
                    </a:solidFill>
                  </a:tcPr>
                </a:tc>
                <a:tc>
                  <a:txBody>
                    <a:bodyPr/>
                    <a:lstStyle/>
                    <a:p>
                      <a:pPr algn="l">
                        <a:lnSpc>
                          <a:spcPct val="107000"/>
                        </a:lnSpc>
                        <a:spcBef>
                          <a:spcPts val="500"/>
                        </a:spcBef>
                        <a:spcAft>
                          <a:spcPts val="0"/>
                        </a:spcAft>
                      </a:pPr>
                      <a:r>
                        <a:rPr lang="pl-PL"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0/3</a:t>
                      </a:r>
                    </a:p>
                  </a:txBody>
                  <a:tcPr marL="44450" marR="44450" marT="0" marB="0" anchor="ctr">
                    <a:solidFill>
                      <a:schemeClr val="bg1">
                        <a:lumMod val="65000"/>
                      </a:schemeClr>
                    </a:solidFill>
                  </a:tcPr>
                </a:tc>
                <a:tc>
                  <a:txBody>
                    <a:bodyPr/>
                    <a:lstStyle/>
                    <a:p>
                      <a:pPr algn="l">
                        <a:lnSpc>
                          <a:spcPct val="107000"/>
                        </a:lnSpc>
                        <a:spcBef>
                          <a:spcPts val="500"/>
                        </a:spcBef>
                        <a:spcAft>
                          <a:spcPts val="0"/>
                        </a:spcAft>
                      </a:pPr>
                      <a:r>
                        <a:rPr lang="pl-PL"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Kryterium jest badane na podstawie opisu wniosku o dofinansowanie oraz opisu w informacji dodatkowej. Punkty zostaną przyznane gdy operacja będzie polegała na realizacji operacji z branży turystycznej, rekreacyjnej, inwestycji w tereny przy Jeziorach lub przy Źródełku, działalność gastronomiczną. gastronomiczną.</a:t>
                      </a:r>
                    </a:p>
                  </a:txBody>
                  <a:tcPr marL="44450" marR="44450" marT="0" marB="0" anchor="ctr">
                    <a:solidFill>
                      <a:schemeClr val="bg1">
                        <a:lumMod val="65000"/>
                      </a:schemeClr>
                    </a:solidFill>
                  </a:tcPr>
                </a:tc>
                <a:extLst>
                  <a:ext uri="{0D108BD9-81ED-4DB2-BD59-A6C34878D82A}">
                    <a16:rowId xmlns:a16="http://schemas.microsoft.com/office/drawing/2014/main" val="812454703"/>
                  </a:ext>
                </a:extLst>
              </a:tr>
            </a:tbl>
          </a:graphicData>
        </a:graphic>
      </p:graphicFrame>
      <p:graphicFrame>
        <p:nvGraphicFramePr>
          <p:cNvPr id="7" name="Tabela 6">
            <a:extLst>
              <a:ext uri="{FF2B5EF4-FFF2-40B4-BE49-F238E27FC236}">
                <a16:creationId xmlns:a16="http://schemas.microsoft.com/office/drawing/2014/main" id="{56476217-9EA0-4225-8796-5DCE5AEC0832}"/>
              </a:ext>
            </a:extLst>
          </p:cNvPr>
          <p:cNvGraphicFramePr>
            <a:graphicFrameLocks noGrp="1"/>
          </p:cNvGraphicFramePr>
          <p:nvPr>
            <p:extLst>
              <p:ext uri="{D42A27DB-BD31-4B8C-83A1-F6EECF244321}">
                <p14:modId xmlns:p14="http://schemas.microsoft.com/office/powerpoint/2010/main" val="3571607083"/>
              </p:ext>
            </p:extLst>
          </p:nvPr>
        </p:nvGraphicFramePr>
        <p:xfrm>
          <a:off x="1871822" y="3627643"/>
          <a:ext cx="8441524" cy="3044202"/>
        </p:xfrm>
        <a:graphic>
          <a:graphicData uri="http://schemas.openxmlformats.org/drawingml/2006/table">
            <a:tbl>
              <a:tblPr firstRow="1" firstCol="1" bandRow="1">
                <a:tableStyleId>{5C22544A-7EE6-4342-B048-85BDC9FD1C3A}</a:tableStyleId>
              </a:tblPr>
              <a:tblGrid>
                <a:gridCol w="2158619">
                  <a:extLst>
                    <a:ext uri="{9D8B030D-6E8A-4147-A177-3AD203B41FA5}">
                      <a16:colId xmlns:a16="http://schemas.microsoft.com/office/drawing/2014/main" val="3390031621"/>
                    </a:ext>
                  </a:extLst>
                </a:gridCol>
                <a:gridCol w="2540235">
                  <a:extLst>
                    <a:ext uri="{9D8B030D-6E8A-4147-A177-3AD203B41FA5}">
                      <a16:colId xmlns:a16="http://schemas.microsoft.com/office/drawing/2014/main" val="2281998783"/>
                    </a:ext>
                  </a:extLst>
                </a:gridCol>
                <a:gridCol w="987238">
                  <a:extLst>
                    <a:ext uri="{9D8B030D-6E8A-4147-A177-3AD203B41FA5}">
                      <a16:colId xmlns:a16="http://schemas.microsoft.com/office/drawing/2014/main" val="3665193994"/>
                    </a:ext>
                  </a:extLst>
                </a:gridCol>
                <a:gridCol w="2755432">
                  <a:extLst>
                    <a:ext uri="{9D8B030D-6E8A-4147-A177-3AD203B41FA5}">
                      <a16:colId xmlns:a16="http://schemas.microsoft.com/office/drawing/2014/main" val="3139327319"/>
                    </a:ext>
                  </a:extLst>
                </a:gridCol>
              </a:tblGrid>
              <a:tr h="3044202">
                <a:tc>
                  <a:txBody>
                    <a:bodyPr/>
                    <a:lstStyle/>
                    <a:p>
                      <a:pPr algn="just">
                        <a:lnSpc>
                          <a:spcPct val="107000"/>
                        </a:lnSpc>
                        <a:spcBef>
                          <a:spcPts val="500"/>
                        </a:spcBef>
                        <a:spcAft>
                          <a:spcPts val="0"/>
                        </a:spcAft>
                      </a:pPr>
                      <a:r>
                        <a:rPr lang="pl-PL" sz="1600" b="1" kern="1200" dirty="0">
                          <a:solidFill>
                            <a:schemeClr val="tx1"/>
                          </a:solidFill>
                          <a:effectLst/>
                          <a:latin typeface="Calibri" panose="020F0502020204030204" pitchFamily="34" charset="0"/>
                          <a:ea typeface="+mn-ea"/>
                          <a:cs typeface="Calibri" panose="020F0502020204030204" pitchFamily="34" charset="0"/>
                        </a:rPr>
                        <a:t>Zastosowanie rozwiązań sprzyjających ochronie środowiska lub klimatu</a:t>
                      </a:r>
                      <a:endParaRPr lang="pl-PL" sz="16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solidFill>
                      <a:schemeClr val="accent1">
                        <a:lumMod val="60000"/>
                        <a:lumOff val="40000"/>
                      </a:schemeClr>
                    </a:solidFill>
                  </a:tcPr>
                </a:tc>
                <a:tc>
                  <a:txBody>
                    <a:bodyPr/>
                    <a:lstStyle/>
                    <a:p>
                      <a:r>
                        <a:rPr lang="pl-PL" sz="1600" b="0" kern="1200" dirty="0">
                          <a:solidFill>
                            <a:schemeClr val="tx1"/>
                          </a:solidFill>
                          <a:effectLst/>
                          <a:latin typeface="Calibri" panose="020F0502020204030204" pitchFamily="34" charset="0"/>
                          <a:ea typeface="+mn-ea"/>
                          <a:cs typeface="Calibri" panose="020F0502020204030204" pitchFamily="34" charset="0"/>
                        </a:rPr>
                        <a:t>Projekt zakłada zastosowanie rozwiązań sprzyjających ochronie środowiska lub klimatu– </a:t>
                      </a:r>
                      <a:r>
                        <a:rPr lang="pl-PL" sz="1600" b="1" kern="1200" dirty="0">
                          <a:solidFill>
                            <a:schemeClr val="tx1"/>
                          </a:solidFill>
                          <a:effectLst/>
                          <a:latin typeface="Calibri" panose="020F0502020204030204" pitchFamily="34" charset="0"/>
                          <a:ea typeface="+mn-ea"/>
                          <a:cs typeface="Calibri" panose="020F0502020204030204" pitchFamily="34" charset="0"/>
                        </a:rPr>
                        <a:t>2pkt</a:t>
                      </a:r>
                    </a:p>
                    <a:p>
                      <a:endParaRPr lang="pl-PL" sz="1600" b="0" kern="1200" dirty="0">
                        <a:solidFill>
                          <a:schemeClr val="tx1"/>
                        </a:solidFill>
                        <a:effectLst/>
                        <a:latin typeface="Calibri" panose="020F0502020204030204" pitchFamily="34" charset="0"/>
                        <a:ea typeface="+mn-ea"/>
                        <a:cs typeface="Calibri" panose="020F0502020204030204" pitchFamily="34" charset="0"/>
                      </a:endParaRPr>
                    </a:p>
                    <a:p>
                      <a:r>
                        <a:rPr lang="pl-PL" sz="1600" b="0" kern="1200" dirty="0">
                          <a:solidFill>
                            <a:schemeClr val="tx1"/>
                          </a:solidFill>
                          <a:effectLst/>
                          <a:latin typeface="Calibri" panose="020F0502020204030204" pitchFamily="34" charset="0"/>
                          <a:ea typeface="+mn-ea"/>
                          <a:cs typeface="Calibri" panose="020F0502020204030204" pitchFamily="34" charset="0"/>
                        </a:rPr>
                        <a:t>Projekt nie zakłada zastosowania rozwiązań sprzyjających ochronie środowiska lub klimatu – </a:t>
                      </a:r>
                    </a:p>
                    <a:p>
                      <a:r>
                        <a:rPr lang="pl-PL" sz="1600" b="1" kern="1200" dirty="0">
                          <a:solidFill>
                            <a:schemeClr val="tx1"/>
                          </a:solidFill>
                          <a:effectLst/>
                          <a:latin typeface="Calibri" panose="020F0502020204030204" pitchFamily="34" charset="0"/>
                          <a:ea typeface="+mn-ea"/>
                          <a:cs typeface="Calibri" panose="020F0502020204030204" pitchFamily="34" charset="0"/>
                        </a:rPr>
                        <a:t>0 pkt</a:t>
                      </a:r>
                      <a:endParaRPr lang="pl-PL" sz="16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solidFill>
                      <a:schemeClr val="bg1">
                        <a:lumMod val="65000"/>
                      </a:schemeClr>
                    </a:solidFill>
                  </a:tcPr>
                </a:tc>
                <a:tc>
                  <a:txBody>
                    <a:bodyPr/>
                    <a:lstStyle/>
                    <a:p>
                      <a:pPr algn="l">
                        <a:lnSpc>
                          <a:spcPct val="107000"/>
                        </a:lnSpc>
                        <a:spcBef>
                          <a:spcPts val="500"/>
                        </a:spcBef>
                        <a:spcAft>
                          <a:spcPts val="0"/>
                        </a:spcAft>
                      </a:pPr>
                      <a:r>
                        <a:rPr lang="pl-PL" sz="1600" b="0" i="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0/2</a:t>
                      </a:r>
                    </a:p>
                  </a:txBody>
                  <a:tcPr marL="44450" marR="44450" marT="0" marB="0" anchor="ctr">
                    <a:solidFill>
                      <a:schemeClr val="bg1">
                        <a:lumMod val="65000"/>
                      </a:schemeClr>
                    </a:solidFill>
                  </a:tcPr>
                </a:tc>
                <a:tc>
                  <a:txBody>
                    <a:bodyPr/>
                    <a:lstStyle/>
                    <a:p>
                      <a:pPr algn="l">
                        <a:lnSpc>
                          <a:spcPct val="107000"/>
                        </a:lnSpc>
                        <a:spcBef>
                          <a:spcPts val="500"/>
                        </a:spcBef>
                        <a:spcAft>
                          <a:spcPts val="0"/>
                        </a:spcAft>
                      </a:pPr>
                      <a:r>
                        <a:rPr lang="pl-PL" sz="1600" b="0" kern="1200" dirty="0">
                          <a:solidFill>
                            <a:schemeClr val="tx1"/>
                          </a:solidFill>
                          <a:effectLst/>
                          <a:latin typeface="Calibri" panose="020F0502020204030204" pitchFamily="34" charset="0"/>
                          <a:ea typeface="+mn-ea"/>
                          <a:cs typeface="Calibri" panose="020F0502020204030204" pitchFamily="34" charset="0"/>
                        </a:rPr>
                        <a:t>Kryterium jest mierzalne na  podstawie opisu operacji, jej celów zawartych we wniosku oraz informacji dodatkowej oraz specyfikacji planowanych do zakupu maszyn. Punkty zostaną przyznane gdy operacja zakłada inwestycje w urządzenia proekologiczne a fakt ten jest potwierdzony opinią lub specyfikacja od producenta.</a:t>
                      </a:r>
                      <a:endParaRPr lang="pl-PL"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solidFill>
                      <a:schemeClr val="bg1">
                        <a:lumMod val="65000"/>
                      </a:schemeClr>
                    </a:solidFill>
                  </a:tcPr>
                </a:tc>
                <a:extLst>
                  <a:ext uri="{0D108BD9-81ED-4DB2-BD59-A6C34878D82A}">
                    <a16:rowId xmlns:a16="http://schemas.microsoft.com/office/drawing/2014/main" val="3471776933"/>
                  </a:ext>
                </a:extLst>
              </a:tr>
            </a:tbl>
          </a:graphicData>
        </a:graphic>
      </p:graphicFrame>
    </p:spTree>
    <p:extLst>
      <p:ext uri="{BB962C8B-B14F-4D97-AF65-F5344CB8AC3E}">
        <p14:creationId xmlns:p14="http://schemas.microsoft.com/office/powerpoint/2010/main" val="3947478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a:extLst>
              <a:ext uri="{FF2B5EF4-FFF2-40B4-BE49-F238E27FC236}">
                <a16:creationId xmlns:a16="http://schemas.microsoft.com/office/drawing/2014/main" id="{5C29F973-7A2E-45B5-BAD4-37B313BAB473}"/>
              </a:ext>
            </a:extLst>
          </p:cNvPr>
          <p:cNvGraphicFramePr>
            <a:graphicFrameLocks noGrp="1"/>
          </p:cNvGraphicFramePr>
          <p:nvPr>
            <p:extLst>
              <p:ext uri="{D42A27DB-BD31-4B8C-83A1-F6EECF244321}">
                <p14:modId xmlns:p14="http://schemas.microsoft.com/office/powerpoint/2010/main" val="1050297534"/>
              </p:ext>
            </p:extLst>
          </p:nvPr>
        </p:nvGraphicFramePr>
        <p:xfrm>
          <a:off x="1790872" y="209203"/>
          <a:ext cx="8441524" cy="3219797"/>
        </p:xfrm>
        <a:graphic>
          <a:graphicData uri="http://schemas.openxmlformats.org/drawingml/2006/table">
            <a:tbl>
              <a:tblPr firstRow="1" firstCol="1" bandRow="1">
                <a:tableStyleId>{5C22544A-7EE6-4342-B048-85BDC9FD1C3A}</a:tableStyleId>
              </a:tblPr>
              <a:tblGrid>
                <a:gridCol w="2158619">
                  <a:extLst>
                    <a:ext uri="{9D8B030D-6E8A-4147-A177-3AD203B41FA5}">
                      <a16:colId xmlns:a16="http://schemas.microsoft.com/office/drawing/2014/main" val="3604815925"/>
                    </a:ext>
                  </a:extLst>
                </a:gridCol>
                <a:gridCol w="2540235">
                  <a:extLst>
                    <a:ext uri="{9D8B030D-6E8A-4147-A177-3AD203B41FA5}">
                      <a16:colId xmlns:a16="http://schemas.microsoft.com/office/drawing/2014/main" val="2688748158"/>
                    </a:ext>
                  </a:extLst>
                </a:gridCol>
                <a:gridCol w="987238">
                  <a:extLst>
                    <a:ext uri="{9D8B030D-6E8A-4147-A177-3AD203B41FA5}">
                      <a16:colId xmlns:a16="http://schemas.microsoft.com/office/drawing/2014/main" val="2894617823"/>
                    </a:ext>
                  </a:extLst>
                </a:gridCol>
                <a:gridCol w="2755432">
                  <a:extLst>
                    <a:ext uri="{9D8B030D-6E8A-4147-A177-3AD203B41FA5}">
                      <a16:colId xmlns:a16="http://schemas.microsoft.com/office/drawing/2014/main" val="3088214261"/>
                    </a:ext>
                  </a:extLst>
                </a:gridCol>
              </a:tblGrid>
              <a:tr h="3219797">
                <a:tc>
                  <a:txBody>
                    <a:bodyPr/>
                    <a:lstStyle/>
                    <a:p>
                      <a:pPr algn="just">
                        <a:lnSpc>
                          <a:spcPct val="107000"/>
                        </a:lnSpc>
                        <a:spcBef>
                          <a:spcPts val="500"/>
                        </a:spcBef>
                        <a:spcAft>
                          <a:spcPts val="0"/>
                        </a:spcAft>
                      </a:pPr>
                      <a:r>
                        <a:rPr lang="pl-PL" sz="1400" b="1" kern="1200" dirty="0">
                          <a:solidFill>
                            <a:schemeClr val="tx1"/>
                          </a:solidFill>
                          <a:effectLst/>
                          <a:latin typeface="Calibri" panose="020F0502020204030204" pitchFamily="34" charset="0"/>
                          <a:ea typeface="+mn-ea"/>
                          <a:cs typeface="Calibri" panose="020F0502020204030204" pitchFamily="34" charset="0"/>
                        </a:rPr>
                        <a:t>Doświadczenie wnioskodawcy przy pozyskiwaniu środków krajowych z budżetów takich jak: budżety jednostek samorządu terytorialnego, budżety jednostek państwowych (wojewódzkich i ministerialnych).</a:t>
                      </a:r>
                      <a:endParaRPr lang="pl-PL" sz="14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solidFill>
                      <a:schemeClr val="accent1">
                        <a:lumMod val="60000"/>
                        <a:lumOff val="40000"/>
                      </a:schemeClr>
                    </a:solidFill>
                  </a:tcPr>
                </a:tc>
                <a:tc>
                  <a:txBody>
                    <a:bodyPr/>
                    <a:lstStyle/>
                    <a:p>
                      <a:r>
                        <a:rPr lang="pl-PL" sz="1400" b="0" kern="1200" dirty="0">
                          <a:solidFill>
                            <a:schemeClr val="dk1"/>
                          </a:solidFill>
                          <a:effectLst/>
                          <a:latin typeface="Calibri" panose="020F0502020204030204" pitchFamily="34" charset="0"/>
                          <a:ea typeface="+mn-ea"/>
                          <a:cs typeface="Calibri" panose="020F0502020204030204" pitchFamily="34" charset="0"/>
                        </a:rPr>
                        <a:t>Wnioskodawca posiada doświadczenie </a:t>
                      </a:r>
                      <a:r>
                        <a:rPr lang="pl-PL" sz="1400" kern="1200" dirty="0">
                          <a:solidFill>
                            <a:schemeClr val="dk1"/>
                          </a:solidFill>
                          <a:effectLst/>
                          <a:latin typeface="Calibri" panose="020F0502020204030204" pitchFamily="34" charset="0"/>
                          <a:ea typeface="+mn-ea"/>
                          <a:cs typeface="Calibri" panose="020F0502020204030204" pitchFamily="34" charset="0"/>
                        </a:rPr>
                        <a:t>–</a:t>
                      </a:r>
                      <a:r>
                        <a:rPr lang="pl-PL" sz="1400" b="1" kern="1200" dirty="0">
                          <a:solidFill>
                            <a:schemeClr val="dk1"/>
                          </a:solidFill>
                          <a:effectLst/>
                          <a:latin typeface="Calibri" panose="020F0502020204030204" pitchFamily="34" charset="0"/>
                          <a:ea typeface="+mn-ea"/>
                          <a:cs typeface="Calibri" panose="020F0502020204030204" pitchFamily="34" charset="0"/>
                        </a:rPr>
                        <a:t> 2  pkt</a:t>
                      </a:r>
                    </a:p>
                    <a:p>
                      <a:endParaRPr lang="pl-PL" sz="1400" kern="1200" dirty="0">
                        <a:solidFill>
                          <a:schemeClr val="dk1"/>
                        </a:solidFill>
                        <a:effectLst/>
                        <a:latin typeface="Calibri" panose="020F0502020204030204" pitchFamily="34" charset="0"/>
                        <a:ea typeface="+mn-ea"/>
                        <a:cs typeface="Calibri" panose="020F0502020204030204" pitchFamily="34" charset="0"/>
                      </a:endParaRPr>
                    </a:p>
                    <a:p>
                      <a:r>
                        <a:rPr lang="pl-PL" sz="1400" b="0" kern="1200" dirty="0">
                          <a:solidFill>
                            <a:schemeClr val="dk1"/>
                          </a:solidFill>
                          <a:effectLst/>
                          <a:latin typeface="Calibri" panose="020F0502020204030204" pitchFamily="34" charset="0"/>
                          <a:ea typeface="+mn-ea"/>
                          <a:cs typeface="Calibri" panose="020F0502020204030204" pitchFamily="34" charset="0"/>
                        </a:rPr>
                        <a:t>Wnioskodawca nie posiada doświadczenia</a:t>
                      </a:r>
                      <a:r>
                        <a:rPr lang="pl-PL" sz="1400" kern="1200" dirty="0">
                          <a:solidFill>
                            <a:schemeClr val="dk1"/>
                          </a:solidFill>
                          <a:effectLst/>
                          <a:latin typeface="Calibri" panose="020F0502020204030204" pitchFamily="34" charset="0"/>
                          <a:ea typeface="+mn-ea"/>
                          <a:cs typeface="Calibri" panose="020F0502020204030204" pitchFamily="34" charset="0"/>
                        </a:rPr>
                        <a:t>– </a:t>
                      </a:r>
                      <a:r>
                        <a:rPr lang="pl-PL" sz="1400" b="1" kern="1200" dirty="0">
                          <a:solidFill>
                            <a:schemeClr val="dk1"/>
                          </a:solidFill>
                          <a:effectLst/>
                          <a:latin typeface="Calibri" panose="020F0502020204030204" pitchFamily="34" charset="0"/>
                          <a:ea typeface="+mn-ea"/>
                          <a:cs typeface="Calibri" panose="020F0502020204030204" pitchFamily="34" charset="0"/>
                        </a:rPr>
                        <a:t>0 pkt</a:t>
                      </a:r>
                      <a:endParaRPr lang="pl-PL"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solidFill>
                      <a:schemeClr val="bg1">
                        <a:lumMod val="65000"/>
                      </a:schemeClr>
                    </a:solidFill>
                  </a:tcPr>
                </a:tc>
                <a:tc>
                  <a:txBody>
                    <a:bodyPr/>
                    <a:lstStyle/>
                    <a:p>
                      <a:pPr algn="l">
                        <a:lnSpc>
                          <a:spcPct val="107000"/>
                        </a:lnSpc>
                        <a:spcBef>
                          <a:spcPts val="500"/>
                        </a:spcBef>
                        <a:spcAft>
                          <a:spcPts val="0"/>
                        </a:spcAft>
                      </a:pPr>
                      <a:r>
                        <a:rPr lang="pl-PL"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0/2</a:t>
                      </a:r>
                    </a:p>
                  </a:txBody>
                  <a:tcPr marL="44450" marR="44450" marT="0" marB="0" anchor="ctr">
                    <a:solidFill>
                      <a:schemeClr val="bg1">
                        <a:lumMod val="65000"/>
                      </a:schemeClr>
                    </a:solidFill>
                  </a:tcPr>
                </a:tc>
                <a:tc>
                  <a:txBody>
                    <a:bodyPr/>
                    <a:lstStyle/>
                    <a:p>
                      <a:pPr algn="l">
                        <a:lnSpc>
                          <a:spcPct val="107000"/>
                        </a:lnSpc>
                        <a:spcBef>
                          <a:spcPts val="500"/>
                        </a:spcBef>
                        <a:spcAft>
                          <a:spcPts val="0"/>
                        </a:spcAft>
                      </a:pPr>
                      <a:r>
                        <a:rPr lang="pl-PL" sz="1400" b="0" kern="1200" dirty="0">
                          <a:solidFill>
                            <a:schemeClr val="dk1"/>
                          </a:solidFill>
                          <a:effectLst/>
                          <a:latin typeface="Calibri" panose="020F0502020204030204" pitchFamily="34" charset="0"/>
                          <a:ea typeface="+mn-ea"/>
                          <a:cs typeface="Calibri" panose="020F0502020204030204" pitchFamily="34" charset="0"/>
                        </a:rPr>
                        <a:t>Kryterium jest mierzalne dzięki możliwości przedstawienia przez beneficjenta dokumentów potwierdzających korzystanie ze środków krajowych. Punkty przyznawane gdy wnioskodawca przedstawi: zawartą umowę, rozliczenie lub sprawozdanie lub inne  dokumenty potwierdzające przyznanie dotacji dotyczące jednego projektu.</a:t>
                      </a:r>
                      <a:endParaRPr lang="pl-PL" sz="1400" b="0" dirty="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solidFill>
                      <a:schemeClr val="bg1">
                        <a:lumMod val="65000"/>
                      </a:schemeClr>
                    </a:solidFill>
                  </a:tcPr>
                </a:tc>
                <a:extLst>
                  <a:ext uri="{0D108BD9-81ED-4DB2-BD59-A6C34878D82A}">
                    <a16:rowId xmlns:a16="http://schemas.microsoft.com/office/drawing/2014/main" val="2907659486"/>
                  </a:ext>
                </a:extLst>
              </a:tr>
            </a:tbl>
          </a:graphicData>
        </a:graphic>
      </p:graphicFrame>
      <p:graphicFrame>
        <p:nvGraphicFramePr>
          <p:cNvPr id="5" name="Tabela 4">
            <a:extLst>
              <a:ext uri="{FF2B5EF4-FFF2-40B4-BE49-F238E27FC236}">
                <a16:creationId xmlns:a16="http://schemas.microsoft.com/office/drawing/2014/main" id="{EF2FB3FE-6A79-4F14-A9B2-F1ED25100B2C}"/>
              </a:ext>
            </a:extLst>
          </p:cNvPr>
          <p:cNvGraphicFramePr>
            <a:graphicFrameLocks noGrp="1"/>
          </p:cNvGraphicFramePr>
          <p:nvPr>
            <p:extLst>
              <p:ext uri="{D42A27DB-BD31-4B8C-83A1-F6EECF244321}">
                <p14:modId xmlns:p14="http://schemas.microsoft.com/office/powerpoint/2010/main" val="3395502044"/>
              </p:ext>
            </p:extLst>
          </p:nvPr>
        </p:nvGraphicFramePr>
        <p:xfrm>
          <a:off x="1790872" y="3429000"/>
          <a:ext cx="8441524" cy="3425205"/>
        </p:xfrm>
        <a:graphic>
          <a:graphicData uri="http://schemas.openxmlformats.org/drawingml/2006/table">
            <a:tbl>
              <a:tblPr firstRow="1" firstCol="1" bandRow="1">
                <a:tableStyleId>{5C22544A-7EE6-4342-B048-85BDC9FD1C3A}</a:tableStyleId>
              </a:tblPr>
              <a:tblGrid>
                <a:gridCol w="2158619">
                  <a:extLst>
                    <a:ext uri="{9D8B030D-6E8A-4147-A177-3AD203B41FA5}">
                      <a16:colId xmlns:a16="http://schemas.microsoft.com/office/drawing/2014/main" val="2338349989"/>
                    </a:ext>
                  </a:extLst>
                </a:gridCol>
                <a:gridCol w="2540235">
                  <a:extLst>
                    <a:ext uri="{9D8B030D-6E8A-4147-A177-3AD203B41FA5}">
                      <a16:colId xmlns:a16="http://schemas.microsoft.com/office/drawing/2014/main" val="2323109126"/>
                    </a:ext>
                  </a:extLst>
                </a:gridCol>
                <a:gridCol w="987238">
                  <a:extLst>
                    <a:ext uri="{9D8B030D-6E8A-4147-A177-3AD203B41FA5}">
                      <a16:colId xmlns:a16="http://schemas.microsoft.com/office/drawing/2014/main" val="2535809112"/>
                    </a:ext>
                  </a:extLst>
                </a:gridCol>
                <a:gridCol w="2755432">
                  <a:extLst>
                    <a:ext uri="{9D8B030D-6E8A-4147-A177-3AD203B41FA5}">
                      <a16:colId xmlns:a16="http://schemas.microsoft.com/office/drawing/2014/main" val="374886090"/>
                    </a:ext>
                  </a:extLst>
                </a:gridCol>
              </a:tblGrid>
              <a:tr h="3425205">
                <a:tc>
                  <a:txBody>
                    <a:bodyPr/>
                    <a:lstStyle/>
                    <a:p>
                      <a:pPr algn="just">
                        <a:lnSpc>
                          <a:spcPct val="107000"/>
                        </a:lnSpc>
                        <a:spcBef>
                          <a:spcPts val="500"/>
                        </a:spcBef>
                        <a:spcAft>
                          <a:spcPts val="0"/>
                        </a:spcAft>
                      </a:pPr>
                      <a:r>
                        <a:rPr lang="pl-PL" sz="1400" b="1" kern="1200" dirty="0">
                          <a:solidFill>
                            <a:schemeClr val="tx1"/>
                          </a:solidFill>
                          <a:effectLst/>
                          <a:latin typeface="Calibri" panose="020F0502020204030204" pitchFamily="34" charset="0"/>
                          <a:ea typeface="+mn-ea"/>
                          <a:cs typeface="Calibri" panose="020F0502020204030204" pitchFamily="34" charset="0"/>
                        </a:rPr>
                        <a:t>Doświadczenie wnioskodawcy przy realizacji projektów z wykorzystaniem środków pochodzących z funduszy strukturalnych UE, takich jak: Europejski Fundusz Rozwoju Regionalnego, Europejski Fundusz Społeczny, Europejski Fundusz Rolny na Rzecz Rozwoju Obszarów Wiejskich.</a:t>
                      </a:r>
                      <a:endParaRPr lang="pl-PL" sz="14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solidFill>
                      <a:schemeClr val="accent1">
                        <a:lumMod val="60000"/>
                        <a:lumOff val="40000"/>
                      </a:schemeClr>
                    </a:solidFill>
                  </a:tcPr>
                </a:tc>
                <a:tc>
                  <a:txBody>
                    <a:bodyPr/>
                    <a:lstStyle/>
                    <a:p>
                      <a:r>
                        <a:rPr lang="pl-PL" sz="1400" b="0" kern="1200" dirty="0">
                          <a:solidFill>
                            <a:schemeClr val="dk1"/>
                          </a:solidFill>
                          <a:effectLst/>
                          <a:latin typeface="Calibri" panose="020F0502020204030204" pitchFamily="34" charset="0"/>
                          <a:ea typeface="+mn-ea"/>
                          <a:cs typeface="Calibri" panose="020F0502020204030204" pitchFamily="34" charset="0"/>
                        </a:rPr>
                        <a:t>Wnioskodawca posiada doświadczenie – </a:t>
                      </a:r>
                      <a:r>
                        <a:rPr lang="pl-PL" sz="1400" b="1" kern="1200" dirty="0">
                          <a:solidFill>
                            <a:schemeClr val="dk1"/>
                          </a:solidFill>
                          <a:effectLst/>
                          <a:latin typeface="Calibri" panose="020F0502020204030204" pitchFamily="34" charset="0"/>
                          <a:ea typeface="+mn-ea"/>
                          <a:cs typeface="Calibri" panose="020F0502020204030204" pitchFamily="34" charset="0"/>
                        </a:rPr>
                        <a:t>2  pkt</a:t>
                      </a:r>
                    </a:p>
                    <a:p>
                      <a:endParaRPr lang="pl-PL" sz="1400" b="0" kern="1200" dirty="0">
                        <a:solidFill>
                          <a:schemeClr val="dk1"/>
                        </a:solidFill>
                        <a:effectLst/>
                        <a:latin typeface="Calibri" panose="020F0502020204030204" pitchFamily="34" charset="0"/>
                        <a:ea typeface="+mn-ea"/>
                        <a:cs typeface="Calibri" panose="020F0502020204030204" pitchFamily="34" charset="0"/>
                      </a:endParaRPr>
                    </a:p>
                    <a:p>
                      <a:r>
                        <a:rPr lang="pl-PL" sz="1400" b="0" kern="1200" dirty="0">
                          <a:solidFill>
                            <a:schemeClr val="dk1"/>
                          </a:solidFill>
                          <a:effectLst/>
                          <a:latin typeface="Calibri" panose="020F0502020204030204" pitchFamily="34" charset="0"/>
                          <a:ea typeface="+mn-ea"/>
                          <a:cs typeface="Calibri" panose="020F0502020204030204" pitchFamily="34" charset="0"/>
                        </a:rPr>
                        <a:t>Wnioskodawca nie posiada doświadczenia– </a:t>
                      </a:r>
                      <a:r>
                        <a:rPr lang="pl-PL" sz="1400" b="1" kern="1200" dirty="0">
                          <a:solidFill>
                            <a:schemeClr val="dk1"/>
                          </a:solidFill>
                          <a:effectLst/>
                          <a:latin typeface="Calibri" panose="020F0502020204030204" pitchFamily="34" charset="0"/>
                          <a:ea typeface="+mn-ea"/>
                          <a:cs typeface="Calibri" panose="020F0502020204030204" pitchFamily="34" charset="0"/>
                        </a:rPr>
                        <a:t>0 pkt</a:t>
                      </a:r>
                      <a:endParaRPr lang="pl-PL" sz="1400" b="1" dirty="0">
                        <a:effectLst/>
                        <a:latin typeface="Calibri" panose="020F0502020204030204" pitchFamily="34" charset="0"/>
                        <a:ea typeface="Times New Roman" panose="02020603050405020304" pitchFamily="18" charset="0"/>
                        <a:cs typeface="Calibri" panose="020F0502020204030204" pitchFamily="34" charset="0"/>
                      </a:endParaRPr>
                    </a:p>
                    <a:p>
                      <a:endParaRPr lang="pl-PL" sz="16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solidFill>
                      <a:schemeClr val="bg1">
                        <a:lumMod val="65000"/>
                      </a:schemeClr>
                    </a:solidFill>
                  </a:tcPr>
                </a:tc>
                <a:tc>
                  <a:txBody>
                    <a:bodyPr/>
                    <a:lstStyle/>
                    <a:p>
                      <a:pPr algn="l">
                        <a:lnSpc>
                          <a:spcPct val="107000"/>
                        </a:lnSpc>
                        <a:spcBef>
                          <a:spcPts val="500"/>
                        </a:spcBef>
                        <a:spcAft>
                          <a:spcPts val="0"/>
                        </a:spcAft>
                      </a:pPr>
                      <a:r>
                        <a:rPr lang="pl-PL" sz="1600" b="0" i="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0/2</a:t>
                      </a:r>
                    </a:p>
                  </a:txBody>
                  <a:tcPr marL="44450" marR="44450" marT="0" marB="0" anchor="ctr">
                    <a:solidFill>
                      <a:schemeClr val="bg1">
                        <a:lumMod val="65000"/>
                      </a:schemeClr>
                    </a:solidFill>
                  </a:tcPr>
                </a:tc>
                <a:tc>
                  <a:txBody>
                    <a:bodyPr/>
                    <a:lstStyle/>
                    <a:p>
                      <a:pPr algn="l">
                        <a:lnSpc>
                          <a:spcPct val="107000"/>
                        </a:lnSpc>
                        <a:spcBef>
                          <a:spcPts val="500"/>
                        </a:spcBef>
                        <a:spcAft>
                          <a:spcPts val="0"/>
                        </a:spcAft>
                      </a:pPr>
                      <a:r>
                        <a:rPr lang="pl-PL" sz="1400" b="0" kern="1200" dirty="0">
                          <a:solidFill>
                            <a:schemeClr val="tx1"/>
                          </a:solidFill>
                          <a:effectLst/>
                          <a:latin typeface="Calibri" panose="020F0502020204030204" pitchFamily="34" charset="0"/>
                          <a:ea typeface="+mn-ea"/>
                          <a:cs typeface="Calibri" panose="020F0502020204030204" pitchFamily="34" charset="0"/>
                        </a:rPr>
                        <a:t>Kryterium jest mierzalne Dzięki możliwości przedstawienia przez wnioskodawcę tytuł projektu, źródła finansowania oraz numeru umowy, na podstawie której wcześniejszy projekt został sfinansowany. Punkty będą przyznane gdy wnioskodawca przedłoży kopie dokumentów potwierdzających realizacje wniosku z UE tj. umowy przyznania pomocy, wniosek o płatność dotyczące</a:t>
                      </a:r>
                      <a:r>
                        <a:rPr lang="pl-PL" sz="1800" b="1" kern="1200" dirty="0">
                          <a:solidFill>
                            <a:schemeClr val="lt1"/>
                          </a:solidFill>
                          <a:effectLst/>
                          <a:latin typeface="+mn-lt"/>
                          <a:ea typeface="+mn-ea"/>
                          <a:cs typeface="+mn-cs"/>
                        </a:rPr>
                        <a:t> </a:t>
                      </a:r>
                      <a:r>
                        <a:rPr lang="pl-PL" sz="1400" b="0" kern="1200" dirty="0">
                          <a:solidFill>
                            <a:schemeClr val="tx1"/>
                          </a:solidFill>
                          <a:effectLst/>
                          <a:latin typeface="Calibri" panose="020F0502020204030204" pitchFamily="34" charset="0"/>
                          <a:ea typeface="+mn-ea"/>
                          <a:cs typeface="Calibri" panose="020F0502020204030204" pitchFamily="34" charset="0"/>
                        </a:rPr>
                        <a:t>jednego projektu.</a:t>
                      </a:r>
                      <a:endParaRPr lang="pl-PL"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solidFill>
                      <a:schemeClr val="bg1">
                        <a:lumMod val="65000"/>
                      </a:schemeClr>
                    </a:solidFill>
                  </a:tcPr>
                </a:tc>
                <a:extLst>
                  <a:ext uri="{0D108BD9-81ED-4DB2-BD59-A6C34878D82A}">
                    <a16:rowId xmlns:a16="http://schemas.microsoft.com/office/drawing/2014/main" val="2436103495"/>
                  </a:ext>
                </a:extLst>
              </a:tr>
            </a:tbl>
          </a:graphicData>
        </a:graphic>
      </p:graphicFrame>
    </p:spTree>
    <p:extLst>
      <p:ext uri="{BB962C8B-B14F-4D97-AF65-F5344CB8AC3E}">
        <p14:creationId xmlns:p14="http://schemas.microsoft.com/office/powerpoint/2010/main" val="11982714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a:extLst>
              <a:ext uri="{FF2B5EF4-FFF2-40B4-BE49-F238E27FC236}">
                <a16:creationId xmlns:a16="http://schemas.microsoft.com/office/drawing/2014/main" id="{3F1C215F-77AD-4BAB-A552-C21B6D3D1EA2}"/>
              </a:ext>
            </a:extLst>
          </p:cNvPr>
          <p:cNvGraphicFramePr>
            <a:graphicFrameLocks noGrp="1"/>
          </p:cNvGraphicFramePr>
          <p:nvPr>
            <p:extLst>
              <p:ext uri="{D42A27DB-BD31-4B8C-83A1-F6EECF244321}">
                <p14:modId xmlns:p14="http://schemas.microsoft.com/office/powerpoint/2010/main" val="1640164925"/>
              </p:ext>
            </p:extLst>
          </p:nvPr>
        </p:nvGraphicFramePr>
        <p:xfrm>
          <a:off x="1754922" y="228038"/>
          <a:ext cx="8441524" cy="2636699"/>
        </p:xfrm>
        <a:graphic>
          <a:graphicData uri="http://schemas.openxmlformats.org/drawingml/2006/table">
            <a:tbl>
              <a:tblPr firstRow="1" firstCol="1" bandRow="1">
                <a:tableStyleId>{5C22544A-7EE6-4342-B048-85BDC9FD1C3A}</a:tableStyleId>
              </a:tblPr>
              <a:tblGrid>
                <a:gridCol w="2158619">
                  <a:extLst>
                    <a:ext uri="{9D8B030D-6E8A-4147-A177-3AD203B41FA5}">
                      <a16:colId xmlns:a16="http://schemas.microsoft.com/office/drawing/2014/main" val="684131649"/>
                    </a:ext>
                  </a:extLst>
                </a:gridCol>
                <a:gridCol w="2540235">
                  <a:extLst>
                    <a:ext uri="{9D8B030D-6E8A-4147-A177-3AD203B41FA5}">
                      <a16:colId xmlns:a16="http://schemas.microsoft.com/office/drawing/2014/main" val="1217942460"/>
                    </a:ext>
                  </a:extLst>
                </a:gridCol>
                <a:gridCol w="987238">
                  <a:extLst>
                    <a:ext uri="{9D8B030D-6E8A-4147-A177-3AD203B41FA5}">
                      <a16:colId xmlns:a16="http://schemas.microsoft.com/office/drawing/2014/main" val="470104007"/>
                    </a:ext>
                  </a:extLst>
                </a:gridCol>
                <a:gridCol w="2755432">
                  <a:extLst>
                    <a:ext uri="{9D8B030D-6E8A-4147-A177-3AD203B41FA5}">
                      <a16:colId xmlns:a16="http://schemas.microsoft.com/office/drawing/2014/main" val="2660758799"/>
                    </a:ext>
                  </a:extLst>
                </a:gridCol>
              </a:tblGrid>
              <a:tr h="2636699">
                <a:tc>
                  <a:txBody>
                    <a:bodyPr/>
                    <a:lstStyle/>
                    <a:p>
                      <a:r>
                        <a:rPr lang="pl-PL" sz="1400" b="1" kern="1200" dirty="0">
                          <a:solidFill>
                            <a:schemeClr val="tx1"/>
                          </a:solidFill>
                          <a:effectLst/>
                          <a:latin typeface="Calibri" panose="020F0502020204030204" pitchFamily="34" charset="0"/>
                          <a:ea typeface="+mn-ea"/>
                          <a:cs typeface="Calibri" panose="020F0502020204030204" pitchFamily="34" charset="0"/>
                        </a:rPr>
                        <a:t>Wnioskodawca korzystał z doradztwa, w tym:</a:t>
                      </a:r>
                    </a:p>
                    <a:p>
                      <a:r>
                        <a:rPr lang="pl-PL" sz="1400" b="1" kern="1200" dirty="0">
                          <a:solidFill>
                            <a:schemeClr val="tx1"/>
                          </a:solidFill>
                          <a:effectLst/>
                          <a:latin typeface="Calibri" panose="020F0502020204030204" pitchFamily="34" charset="0"/>
                          <a:ea typeface="+mn-ea"/>
                          <a:cs typeface="Calibri" panose="020F0502020204030204" pitchFamily="34" charset="0"/>
                        </a:rPr>
                        <a:t>- osobistego w Biurze LGD „Źródło”,</a:t>
                      </a:r>
                    </a:p>
                    <a:p>
                      <a:r>
                        <a:rPr lang="pl-PL" sz="1400" b="1" kern="1200" dirty="0">
                          <a:solidFill>
                            <a:schemeClr val="tx1"/>
                          </a:solidFill>
                          <a:effectLst/>
                          <a:latin typeface="Calibri" panose="020F0502020204030204" pitchFamily="34" charset="0"/>
                          <a:ea typeface="+mn-ea"/>
                          <a:cs typeface="Calibri" panose="020F0502020204030204" pitchFamily="34" charset="0"/>
                        </a:rPr>
                        <a:t>- szkolenia przeprowadzonego przez LGD „Źródło”,</a:t>
                      </a:r>
                    </a:p>
                    <a:p>
                      <a:r>
                        <a:rPr lang="pl-PL" sz="1400" b="1" kern="1200" dirty="0">
                          <a:solidFill>
                            <a:schemeClr val="tx1"/>
                          </a:solidFill>
                          <a:effectLst/>
                          <a:latin typeface="Calibri" panose="020F0502020204030204" pitchFamily="34" charset="0"/>
                          <a:ea typeface="+mn-ea"/>
                          <a:cs typeface="Calibri" panose="020F0502020204030204" pitchFamily="34" charset="0"/>
                        </a:rPr>
                        <a:t>- konsultacji telefonicznej z pracownikiem biura LGD „Źródło”. </a:t>
                      </a:r>
                      <a:endParaRPr lang="pl-PL" sz="14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solidFill>
                      <a:schemeClr val="accent1">
                        <a:lumMod val="60000"/>
                        <a:lumOff val="40000"/>
                      </a:schemeClr>
                    </a:solidFill>
                  </a:tcPr>
                </a:tc>
                <a:tc>
                  <a:txBody>
                    <a:bodyPr/>
                    <a:lstStyle/>
                    <a:p>
                      <a:r>
                        <a:rPr lang="pl-PL" sz="1400" b="0" kern="1200" dirty="0">
                          <a:solidFill>
                            <a:schemeClr val="dk1"/>
                          </a:solidFill>
                          <a:effectLst/>
                          <a:latin typeface="Calibri" panose="020F0502020204030204" pitchFamily="34" charset="0"/>
                          <a:ea typeface="+mn-ea"/>
                          <a:cs typeface="Calibri" panose="020F0502020204030204" pitchFamily="34" charset="0"/>
                        </a:rPr>
                        <a:t>Wnioskodawca wykazał doradztwo </a:t>
                      </a:r>
                      <a:r>
                        <a:rPr lang="pl-PL" sz="1400" kern="1200" dirty="0">
                          <a:solidFill>
                            <a:schemeClr val="dk1"/>
                          </a:solidFill>
                          <a:effectLst/>
                          <a:latin typeface="Calibri" panose="020F0502020204030204" pitchFamily="34" charset="0"/>
                          <a:ea typeface="+mn-ea"/>
                          <a:cs typeface="Calibri" panose="020F0502020204030204" pitchFamily="34" charset="0"/>
                        </a:rPr>
                        <a:t>– </a:t>
                      </a:r>
                      <a:r>
                        <a:rPr lang="pl-PL" sz="1400" b="1" kern="1200" dirty="0">
                          <a:solidFill>
                            <a:schemeClr val="dk1"/>
                          </a:solidFill>
                          <a:effectLst/>
                          <a:latin typeface="Calibri" panose="020F0502020204030204" pitchFamily="34" charset="0"/>
                          <a:ea typeface="+mn-ea"/>
                          <a:cs typeface="Calibri" panose="020F0502020204030204" pitchFamily="34" charset="0"/>
                        </a:rPr>
                        <a:t>1 pkt</a:t>
                      </a:r>
                    </a:p>
                    <a:p>
                      <a:endParaRPr lang="pl-PL" sz="1400" kern="1200" dirty="0">
                        <a:solidFill>
                          <a:schemeClr val="dk1"/>
                        </a:solidFill>
                        <a:effectLst/>
                        <a:latin typeface="Calibri" panose="020F0502020204030204" pitchFamily="34" charset="0"/>
                        <a:ea typeface="+mn-ea"/>
                        <a:cs typeface="Calibri" panose="020F0502020204030204" pitchFamily="34" charset="0"/>
                      </a:endParaRPr>
                    </a:p>
                    <a:p>
                      <a:r>
                        <a:rPr lang="pl-PL" sz="1400" b="0" kern="1200" dirty="0">
                          <a:solidFill>
                            <a:schemeClr val="dk1"/>
                          </a:solidFill>
                          <a:effectLst/>
                          <a:latin typeface="Calibri" panose="020F0502020204030204" pitchFamily="34" charset="0"/>
                          <a:ea typeface="+mn-ea"/>
                          <a:cs typeface="Calibri" panose="020F0502020204030204" pitchFamily="34" charset="0"/>
                        </a:rPr>
                        <a:t>Wnioskodawca nie wykazał doradztwa </a:t>
                      </a:r>
                      <a:r>
                        <a:rPr lang="pl-PL" sz="1400" kern="1200" dirty="0">
                          <a:solidFill>
                            <a:schemeClr val="dk1"/>
                          </a:solidFill>
                          <a:effectLst/>
                          <a:latin typeface="Calibri" panose="020F0502020204030204" pitchFamily="34" charset="0"/>
                          <a:ea typeface="+mn-ea"/>
                          <a:cs typeface="Calibri" panose="020F0502020204030204" pitchFamily="34" charset="0"/>
                        </a:rPr>
                        <a:t>– </a:t>
                      </a:r>
                      <a:r>
                        <a:rPr lang="pl-PL" sz="1400" b="1" kern="1200" dirty="0">
                          <a:solidFill>
                            <a:schemeClr val="dk1"/>
                          </a:solidFill>
                          <a:effectLst/>
                          <a:latin typeface="Calibri" panose="020F0502020204030204" pitchFamily="34" charset="0"/>
                          <a:ea typeface="+mn-ea"/>
                          <a:cs typeface="Calibri" panose="020F0502020204030204" pitchFamily="34" charset="0"/>
                        </a:rPr>
                        <a:t>0 pkt</a:t>
                      </a:r>
                      <a:endParaRPr lang="pl-PL" sz="1400" kern="1200" dirty="0">
                        <a:solidFill>
                          <a:schemeClr val="dk1"/>
                        </a:solidFill>
                        <a:effectLst/>
                        <a:latin typeface="Calibri" panose="020F0502020204030204" pitchFamily="34" charset="0"/>
                        <a:ea typeface="+mn-ea"/>
                        <a:cs typeface="Calibri" panose="020F0502020204030204" pitchFamily="34" charset="0"/>
                      </a:endParaRPr>
                    </a:p>
                    <a:p>
                      <a:r>
                        <a:rPr lang="pl-PL" sz="1600" kern="1200" dirty="0">
                          <a:solidFill>
                            <a:schemeClr val="dk1"/>
                          </a:solidFill>
                          <a:effectLst/>
                          <a:latin typeface="Calibri" panose="020F0502020204030204" pitchFamily="34" charset="0"/>
                          <a:ea typeface="+mn-ea"/>
                          <a:cs typeface="Calibri" panose="020F0502020204030204" pitchFamily="34" charset="0"/>
                        </a:rPr>
                        <a:t> </a:t>
                      </a:r>
                    </a:p>
                    <a:p>
                      <a:endParaRPr lang="pl-PL" sz="1600" b="1" dirty="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solidFill>
                      <a:schemeClr val="bg1">
                        <a:lumMod val="65000"/>
                      </a:schemeClr>
                    </a:solidFill>
                  </a:tcPr>
                </a:tc>
                <a:tc>
                  <a:txBody>
                    <a:bodyPr/>
                    <a:lstStyle/>
                    <a:p>
                      <a:pPr algn="l">
                        <a:lnSpc>
                          <a:spcPct val="107000"/>
                        </a:lnSpc>
                        <a:spcBef>
                          <a:spcPts val="500"/>
                        </a:spcBef>
                        <a:spcAft>
                          <a:spcPts val="0"/>
                        </a:spcAft>
                      </a:pPr>
                      <a:r>
                        <a:rPr lang="pl-PL"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0/1</a:t>
                      </a:r>
                    </a:p>
                  </a:txBody>
                  <a:tcPr marL="44450" marR="44450" marT="0" marB="0" anchor="ctr">
                    <a:solidFill>
                      <a:schemeClr val="bg1">
                        <a:lumMod val="65000"/>
                      </a:schemeClr>
                    </a:solidFill>
                  </a:tcPr>
                </a:tc>
                <a:tc>
                  <a:txBody>
                    <a:bodyPr/>
                    <a:lstStyle/>
                    <a:p>
                      <a:pPr algn="l">
                        <a:lnSpc>
                          <a:spcPct val="107000"/>
                        </a:lnSpc>
                        <a:spcBef>
                          <a:spcPts val="500"/>
                        </a:spcBef>
                        <a:spcAft>
                          <a:spcPts val="0"/>
                        </a:spcAft>
                      </a:pPr>
                      <a:r>
                        <a:rPr lang="pl-PL" sz="1400" b="0" kern="1200" dirty="0">
                          <a:solidFill>
                            <a:schemeClr val="dk1"/>
                          </a:solidFill>
                          <a:effectLst/>
                          <a:latin typeface="Calibri" panose="020F0502020204030204" pitchFamily="34" charset="0"/>
                          <a:ea typeface="+mn-ea"/>
                          <a:cs typeface="Calibri" panose="020F0502020204030204" pitchFamily="34" charset="0"/>
                        </a:rPr>
                        <a:t>Kryterium jest mierzalne dzięki prowadzonym rejestrom doradztwa w Biurze LGD oraz listom obecności na szkoleniach. Punkty będą przyznawane zgodnie z zasada oceny po weryfikacji własnoręcznych podpisów beneficjentów na karcie doradztwa lub na liście obecności na szkoleniu.</a:t>
                      </a:r>
                      <a:endParaRPr lang="pl-PL" sz="1400" b="0" dirty="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solidFill>
                      <a:schemeClr val="bg1">
                        <a:lumMod val="65000"/>
                      </a:schemeClr>
                    </a:solidFill>
                  </a:tcPr>
                </a:tc>
                <a:extLst>
                  <a:ext uri="{0D108BD9-81ED-4DB2-BD59-A6C34878D82A}">
                    <a16:rowId xmlns:a16="http://schemas.microsoft.com/office/drawing/2014/main" val="2145473666"/>
                  </a:ext>
                </a:extLst>
              </a:tr>
            </a:tbl>
          </a:graphicData>
        </a:graphic>
      </p:graphicFrame>
      <p:graphicFrame>
        <p:nvGraphicFramePr>
          <p:cNvPr id="5" name="Tabela 4">
            <a:extLst>
              <a:ext uri="{FF2B5EF4-FFF2-40B4-BE49-F238E27FC236}">
                <a16:creationId xmlns:a16="http://schemas.microsoft.com/office/drawing/2014/main" id="{17AF6BCE-84AC-4691-9CE5-68DFA013719B}"/>
              </a:ext>
            </a:extLst>
          </p:cNvPr>
          <p:cNvGraphicFramePr>
            <a:graphicFrameLocks noGrp="1"/>
          </p:cNvGraphicFramePr>
          <p:nvPr>
            <p:extLst>
              <p:ext uri="{D42A27DB-BD31-4B8C-83A1-F6EECF244321}">
                <p14:modId xmlns:p14="http://schemas.microsoft.com/office/powerpoint/2010/main" val="3668514686"/>
              </p:ext>
            </p:extLst>
          </p:nvPr>
        </p:nvGraphicFramePr>
        <p:xfrm>
          <a:off x="1754922" y="2711179"/>
          <a:ext cx="8441524" cy="4146821"/>
        </p:xfrm>
        <a:graphic>
          <a:graphicData uri="http://schemas.openxmlformats.org/drawingml/2006/table">
            <a:tbl>
              <a:tblPr firstRow="1" firstCol="1" bandRow="1">
                <a:tableStyleId>{5C22544A-7EE6-4342-B048-85BDC9FD1C3A}</a:tableStyleId>
              </a:tblPr>
              <a:tblGrid>
                <a:gridCol w="2158619">
                  <a:extLst>
                    <a:ext uri="{9D8B030D-6E8A-4147-A177-3AD203B41FA5}">
                      <a16:colId xmlns:a16="http://schemas.microsoft.com/office/drawing/2014/main" val="2022350374"/>
                    </a:ext>
                  </a:extLst>
                </a:gridCol>
                <a:gridCol w="2540235">
                  <a:extLst>
                    <a:ext uri="{9D8B030D-6E8A-4147-A177-3AD203B41FA5}">
                      <a16:colId xmlns:a16="http://schemas.microsoft.com/office/drawing/2014/main" val="2711611481"/>
                    </a:ext>
                  </a:extLst>
                </a:gridCol>
                <a:gridCol w="987238">
                  <a:extLst>
                    <a:ext uri="{9D8B030D-6E8A-4147-A177-3AD203B41FA5}">
                      <a16:colId xmlns:a16="http://schemas.microsoft.com/office/drawing/2014/main" val="1382688950"/>
                    </a:ext>
                  </a:extLst>
                </a:gridCol>
                <a:gridCol w="2755432">
                  <a:extLst>
                    <a:ext uri="{9D8B030D-6E8A-4147-A177-3AD203B41FA5}">
                      <a16:colId xmlns:a16="http://schemas.microsoft.com/office/drawing/2014/main" val="3386988283"/>
                    </a:ext>
                  </a:extLst>
                </a:gridCol>
              </a:tblGrid>
              <a:tr h="4146821">
                <a:tc>
                  <a:txBody>
                    <a:bodyPr/>
                    <a:lstStyle/>
                    <a:p>
                      <a:pPr algn="just">
                        <a:lnSpc>
                          <a:spcPct val="107000"/>
                        </a:lnSpc>
                        <a:spcBef>
                          <a:spcPts val="500"/>
                        </a:spcBef>
                        <a:spcAft>
                          <a:spcPts val="0"/>
                        </a:spcAft>
                      </a:pPr>
                      <a:r>
                        <a:rPr lang="pl-PL"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Projekt wykazuje znaczące elementy innowacyjne, które nie są rozpowszechnione na terytorium LGD</a:t>
                      </a:r>
                    </a:p>
                  </a:txBody>
                  <a:tcPr marL="44450" marR="44450" marT="0" marB="0" anchor="ctr">
                    <a:solidFill>
                      <a:schemeClr val="accent1">
                        <a:lumMod val="60000"/>
                        <a:lumOff val="40000"/>
                      </a:schemeClr>
                    </a:solidFill>
                  </a:tcPr>
                </a:tc>
                <a:tc>
                  <a:txBody>
                    <a:bodyPr/>
                    <a:lstStyle/>
                    <a:p>
                      <a:pPr algn="l">
                        <a:lnSpc>
                          <a:spcPct val="107000"/>
                        </a:lnSpc>
                        <a:spcBef>
                          <a:spcPts val="500"/>
                        </a:spcBef>
                        <a:spcAft>
                          <a:spcPts val="0"/>
                        </a:spcAft>
                      </a:pPr>
                      <a:r>
                        <a:rPr lang="pl-PL"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Projekt jest innowacyjny w skali kraju lub regionu w przypadku przedstawienia przez Wnioskodawcę opinii o innowacyjności operacji wydanej przez jednostkę naukową podpisaną przez rektora lub dyrektora wydziału w danej dziedzinie. – </a:t>
                      </a:r>
                      <a:r>
                        <a:rPr lang="pl-PL" sz="14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6 pkt</a:t>
                      </a:r>
                    </a:p>
                    <a:p>
                      <a:pPr algn="l">
                        <a:lnSpc>
                          <a:spcPct val="107000"/>
                        </a:lnSpc>
                        <a:spcBef>
                          <a:spcPts val="500"/>
                        </a:spcBef>
                        <a:spcAft>
                          <a:spcPts val="0"/>
                        </a:spcAft>
                      </a:pPr>
                      <a:r>
                        <a:rPr lang="pl-PL"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Projekt jest innowacyjny w skali LGD – </a:t>
                      </a:r>
                      <a:r>
                        <a:rPr lang="pl-PL" sz="14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4 pkt</a:t>
                      </a:r>
                    </a:p>
                    <a:p>
                      <a:pPr algn="l">
                        <a:lnSpc>
                          <a:spcPct val="107000"/>
                        </a:lnSpc>
                        <a:spcBef>
                          <a:spcPts val="500"/>
                        </a:spcBef>
                        <a:spcAft>
                          <a:spcPts val="0"/>
                        </a:spcAft>
                      </a:pPr>
                      <a:r>
                        <a:rPr lang="pl-PL"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Projekt jest innowacyjny w skali Gminy – </a:t>
                      </a:r>
                      <a:r>
                        <a:rPr lang="pl-PL" sz="14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 pkt</a:t>
                      </a:r>
                    </a:p>
                    <a:p>
                      <a:pPr algn="l">
                        <a:lnSpc>
                          <a:spcPct val="107000"/>
                        </a:lnSpc>
                        <a:spcBef>
                          <a:spcPts val="500"/>
                        </a:spcBef>
                        <a:spcAft>
                          <a:spcPts val="0"/>
                        </a:spcAft>
                      </a:pPr>
                      <a:r>
                        <a:rPr lang="pl-PL" sz="14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Projekt jest innowacyjny w skali miejscowości lub nie jest innowacyjny –  </a:t>
                      </a:r>
                      <a:r>
                        <a:rPr lang="pl-PL" sz="14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0 pkt</a:t>
                      </a:r>
                    </a:p>
                  </a:txBody>
                  <a:tcPr marL="44450" marR="44450" marT="0" marB="0" anchor="ctr">
                    <a:solidFill>
                      <a:schemeClr val="bg1">
                        <a:lumMod val="65000"/>
                      </a:schemeClr>
                    </a:solidFill>
                  </a:tcPr>
                </a:tc>
                <a:tc>
                  <a:txBody>
                    <a:bodyPr/>
                    <a:lstStyle/>
                    <a:p>
                      <a:pPr algn="l">
                        <a:lnSpc>
                          <a:spcPct val="107000"/>
                        </a:lnSpc>
                        <a:spcBef>
                          <a:spcPts val="500"/>
                        </a:spcBef>
                        <a:spcAft>
                          <a:spcPts val="0"/>
                        </a:spcAft>
                      </a:pPr>
                      <a:r>
                        <a:rPr lang="pl-PL" sz="1600" b="0" i="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0/2/4/6</a:t>
                      </a:r>
                    </a:p>
                  </a:txBody>
                  <a:tcPr marL="44450" marR="44450" marT="0" marB="0" anchor="ctr">
                    <a:solidFill>
                      <a:schemeClr val="bg1">
                        <a:lumMod val="65000"/>
                      </a:schemeClr>
                    </a:solidFill>
                  </a:tcPr>
                </a:tc>
                <a:tc>
                  <a:txBody>
                    <a:bodyPr/>
                    <a:lstStyle/>
                    <a:p>
                      <a:pPr algn="l">
                        <a:lnSpc>
                          <a:spcPct val="107000"/>
                        </a:lnSpc>
                        <a:spcBef>
                          <a:spcPts val="500"/>
                        </a:spcBef>
                        <a:spcAft>
                          <a:spcPts val="0"/>
                        </a:spcAft>
                      </a:pPr>
                      <a:r>
                        <a:rPr lang="pl-PL" sz="1400" b="0" kern="1200" dirty="0">
                          <a:solidFill>
                            <a:schemeClr val="tx1"/>
                          </a:solidFill>
                          <a:effectLst/>
                          <a:latin typeface="Calibri" panose="020F0502020204030204" pitchFamily="34" charset="0"/>
                          <a:ea typeface="+mn-ea"/>
                          <a:cs typeface="Calibri" panose="020F0502020204030204" pitchFamily="34" charset="0"/>
                        </a:rPr>
                        <a:t>Kryterium jest mierzalne na  podstawie opisu operacji oraz jej celów zawartych we wniosku oraz informacji dodatkowej oraz specyfikacji planowanych do zakupu maszyn. Punkty zostaną przyznane gdy operacja zakłada inwestycje w urządzenia proekologiczne a fakt ten jest potwierdzony opinią lub specyfikacja od producenta.</a:t>
                      </a:r>
                      <a:endParaRPr lang="pl-PL"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solidFill>
                      <a:schemeClr val="bg1">
                        <a:lumMod val="65000"/>
                      </a:schemeClr>
                    </a:solidFill>
                  </a:tcPr>
                </a:tc>
                <a:extLst>
                  <a:ext uri="{0D108BD9-81ED-4DB2-BD59-A6C34878D82A}">
                    <a16:rowId xmlns:a16="http://schemas.microsoft.com/office/drawing/2014/main" val="1344025157"/>
                  </a:ext>
                </a:extLst>
              </a:tr>
            </a:tbl>
          </a:graphicData>
        </a:graphic>
      </p:graphicFrame>
    </p:spTree>
    <p:extLst>
      <p:ext uri="{BB962C8B-B14F-4D97-AF65-F5344CB8AC3E}">
        <p14:creationId xmlns:p14="http://schemas.microsoft.com/office/powerpoint/2010/main" val="904769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AF76F6-3454-4680-A440-59F581B39C09}"/>
              </a:ext>
            </a:extLst>
          </p:cNvPr>
          <p:cNvSpPr>
            <a:spLocks noGrp="1"/>
          </p:cNvSpPr>
          <p:nvPr>
            <p:ph type="title"/>
          </p:nvPr>
        </p:nvSpPr>
        <p:spPr/>
        <p:txBody>
          <a:bodyPr/>
          <a:lstStyle/>
          <a:p>
            <a:pPr algn="ctr"/>
            <a:r>
              <a:rPr lang="pl-PL" b="1" dirty="0"/>
              <a:t>Wniosek o płatność</a:t>
            </a:r>
          </a:p>
        </p:txBody>
      </p:sp>
      <p:sp>
        <p:nvSpPr>
          <p:cNvPr id="3" name="Symbol zastępczy zawartości 2">
            <a:extLst>
              <a:ext uri="{FF2B5EF4-FFF2-40B4-BE49-F238E27FC236}">
                <a16:creationId xmlns:a16="http://schemas.microsoft.com/office/drawing/2014/main" id="{9B432834-EDB9-4D7B-B814-E143F1E9320D}"/>
              </a:ext>
            </a:extLst>
          </p:cNvPr>
          <p:cNvSpPr>
            <a:spLocks noGrp="1"/>
          </p:cNvSpPr>
          <p:nvPr>
            <p:ph idx="1"/>
          </p:nvPr>
        </p:nvSpPr>
        <p:spPr/>
        <p:txBody>
          <a:bodyPr>
            <a:normAutofit/>
          </a:bodyPr>
          <a:lstStyle/>
          <a:p>
            <a:pPr algn="just"/>
            <a:r>
              <a:rPr lang="pl-PL" sz="2800" dirty="0">
                <a:solidFill>
                  <a:schemeClr val="tx1"/>
                </a:solidFill>
                <a:latin typeface="Calibri" panose="020F0502020204030204" pitchFamily="34" charset="0"/>
                <a:cs typeface="Calibri" panose="020F0502020204030204" pitchFamily="34" charset="0"/>
              </a:rPr>
              <a:t>Agencja dokonuje wypłaty środków finansowych z tytułu pomocy, po pozytywnym rozpatrzeniu wniosków </a:t>
            </a:r>
            <a:br>
              <a:rPr lang="pl-PL" sz="2800" dirty="0">
                <a:solidFill>
                  <a:schemeClr val="tx1"/>
                </a:solidFill>
                <a:latin typeface="Calibri" panose="020F0502020204030204" pitchFamily="34" charset="0"/>
                <a:cs typeface="Calibri" panose="020F0502020204030204" pitchFamily="34" charset="0"/>
              </a:rPr>
            </a:br>
            <a:r>
              <a:rPr lang="pl-PL" sz="2800" dirty="0">
                <a:solidFill>
                  <a:schemeClr val="tx1"/>
                </a:solidFill>
                <a:latin typeface="Calibri" panose="020F0502020204030204" pitchFamily="34" charset="0"/>
                <a:cs typeface="Calibri" panose="020F0502020204030204" pitchFamily="34" charset="0"/>
              </a:rPr>
              <a:t>o płatność i otrzymaniu zlecenia płatności, w terminie:</a:t>
            </a:r>
          </a:p>
          <a:p>
            <a:pPr algn="just">
              <a:buFont typeface="+mj-lt"/>
              <a:buAutoNum type="alphaLcPeriod"/>
            </a:pPr>
            <a:r>
              <a:rPr lang="pl-PL" sz="2800" dirty="0">
                <a:solidFill>
                  <a:schemeClr val="tx1"/>
                </a:solidFill>
                <a:latin typeface="Calibri" panose="020F0502020204030204" pitchFamily="34" charset="0"/>
                <a:cs typeface="Calibri" panose="020F0502020204030204" pitchFamily="34" charset="0"/>
              </a:rPr>
              <a:t>30 dni od dnia złożenia wniosku o płatność pierwszej transzy pomocy, tj. 40 000,00 zł</a:t>
            </a:r>
          </a:p>
          <a:p>
            <a:pPr algn="just">
              <a:buFont typeface="+mj-lt"/>
              <a:buAutoNum type="alphaLcPeriod"/>
            </a:pPr>
            <a:r>
              <a:rPr lang="pl-PL" sz="2800" dirty="0">
                <a:solidFill>
                  <a:schemeClr val="tx1"/>
                </a:solidFill>
                <a:latin typeface="Calibri" panose="020F0502020204030204" pitchFamily="34" charset="0"/>
                <a:cs typeface="Calibri" panose="020F0502020204030204" pitchFamily="34" charset="0"/>
              </a:rPr>
              <a:t>3 miesięcy od dnia złożenia wniosku o płatność drugiej transzy, tj. 10 000,00 zł</a:t>
            </a:r>
          </a:p>
        </p:txBody>
      </p:sp>
    </p:spTree>
    <p:extLst>
      <p:ext uri="{BB962C8B-B14F-4D97-AF65-F5344CB8AC3E}">
        <p14:creationId xmlns:p14="http://schemas.microsoft.com/office/powerpoint/2010/main" val="25795089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A90ECA4-E457-4C98-AAFB-9054E37118DF}"/>
              </a:ext>
            </a:extLst>
          </p:cNvPr>
          <p:cNvSpPr>
            <a:spLocks noGrp="1"/>
          </p:cNvSpPr>
          <p:nvPr>
            <p:ph type="ctrTitle"/>
          </p:nvPr>
        </p:nvSpPr>
        <p:spPr>
          <a:xfrm>
            <a:off x="1867318" y="1804737"/>
            <a:ext cx="8915399" cy="2262781"/>
          </a:xfrm>
        </p:spPr>
        <p:txBody>
          <a:bodyPr>
            <a:normAutofit/>
          </a:bodyPr>
          <a:lstStyle/>
          <a:p>
            <a:pPr algn="r"/>
            <a:r>
              <a:rPr lang="pl-PL" sz="4000" b="1" dirty="0">
                <a:latin typeface="Calibri" panose="020F0502020204030204" pitchFamily="34" charset="0"/>
                <a:cs typeface="Calibri" panose="020F0502020204030204" pitchFamily="34" charset="0"/>
              </a:rPr>
              <a:t>Dziękuję za uwagę.</a:t>
            </a:r>
            <a:br>
              <a:rPr lang="pl-PL" sz="4000" b="1" dirty="0">
                <a:latin typeface="Calibri" panose="020F0502020204030204" pitchFamily="34" charset="0"/>
                <a:cs typeface="Calibri" panose="020F0502020204030204" pitchFamily="34" charset="0"/>
              </a:rPr>
            </a:br>
            <a:br>
              <a:rPr lang="pl-PL" sz="4000" b="1" dirty="0">
                <a:latin typeface="Calibri" panose="020F0502020204030204" pitchFamily="34" charset="0"/>
                <a:cs typeface="Calibri" panose="020F0502020204030204" pitchFamily="34" charset="0"/>
              </a:rPr>
            </a:br>
            <a:r>
              <a:rPr lang="pl-PL" sz="4000" b="1" dirty="0">
                <a:latin typeface="Calibri" panose="020F0502020204030204" pitchFamily="34" charset="0"/>
                <a:cs typeface="Calibri" panose="020F0502020204030204" pitchFamily="34" charset="0"/>
              </a:rPr>
              <a:t>Biuro LGD </a:t>
            </a:r>
            <a:r>
              <a:rPr lang="pl-PL" sz="4000" b="1">
                <a:latin typeface="Calibri" panose="020F0502020204030204" pitchFamily="34" charset="0"/>
                <a:cs typeface="Calibri" panose="020F0502020204030204" pitchFamily="34" charset="0"/>
              </a:rPr>
              <a:t>„Źródło”</a:t>
            </a:r>
            <a:endParaRPr lang="pl-PL" sz="4000" b="1" dirty="0">
              <a:latin typeface="Calibri" panose="020F0502020204030204" pitchFamily="34" charset="0"/>
              <a:cs typeface="Calibri" panose="020F0502020204030204" pitchFamily="34" charset="0"/>
            </a:endParaRPr>
          </a:p>
        </p:txBody>
      </p:sp>
      <p:sp>
        <p:nvSpPr>
          <p:cNvPr id="3" name="Podtytuł 2">
            <a:extLst>
              <a:ext uri="{FF2B5EF4-FFF2-40B4-BE49-F238E27FC236}">
                <a16:creationId xmlns:a16="http://schemas.microsoft.com/office/drawing/2014/main" id="{DF8F9D4E-1B75-4E2C-B70A-2C578613F0B5}"/>
              </a:ext>
            </a:extLst>
          </p:cNvPr>
          <p:cNvSpPr>
            <a:spLocks noGrp="1"/>
          </p:cNvSpPr>
          <p:nvPr>
            <p:ph type="subTitle" idx="1"/>
          </p:nvPr>
        </p:nvSpPr>
        <p:spPr>
          <a:xfrm>
            <a:off x="2625308" y="4717221"/>
            <a:ext cx="8915399" cy="1126283"/>
          </a:xfrm>
        </p:spPr>
        <p:txBody>
          <a:bodyPr>
            <a:normAutofit/>
          </a:bodyPr>
          <a:lstStyle/>
          <a:p>
            <a:endParaRPr lang="pl-PL" dirty="0"/>
          </a:p>
          <a:p>
            <a:endParaRPr lang="pl-PL" dirty="0"/>
          </a:p>
          <a:p>
            <a:endParaRPr lang="pl-PL" dirty="0"/>
          </a:p>
        </p:txBody>
      </p:sp>
      <p:pic>
        <p:nvPicPr>
          <p:cNvPr id="5" name="Obraz 8">
            <a:extLst>
              <a:ext uri="{FF2B5EF4-FFF2-40B4-BE49-F238E27FC236}">
                <a16:creationId xmlns:a16="http://schemas.microsoft.com/office/drawing/2014/main" id="{4A472E3A-1DA4-4CA7-9D48-A1C4F62C5E8E}"/>
              </a:ext>
            </a:extLst>
          </p:cNvPr>
          <p:cNvPicPr>
            <a:picLocks noChangeAspect="1"/>
          </p:cNvPicPr>
          <p:nvPr/>
        </p:nvPicPr>
        <p:blipFill>
          <a:blip r:embed="rId3"/>
          <a:stretch>
            <a:fillRect/>
          </a:stretch>
        </p:blipFill>
        <p:spPr>
          <a:xfrm>
            <a:off x="2322420" y="4927190"/>
            <a:ext cx="1792059" cy="1372048"/>
          </a:xfrm>
          <a:prstGeom prst="rect">
            <a:avLst/>
          </a:prstGeom>
          <a:noFill/>
          <a:ln cap="flat">
            <a:noFill/>
          </a:ln>
        </p:spPr>
      </p:pic>
      <p:pic>
        <p:nvPicPr>
          <p:cNvPr id="7" name="Obraz 9">
            <a:extLst>
              <a:ext uri="{FF2B5EF4-FFF2-40B4-BE49-F238E27FC236}">
                <a16:creationId xmlns:a16="http://schemas.microsoft.com/office/drawing/2014/main" id="{37DF2185-6BC5-4528-B59F-F9263B075A10}"/>
              </a:ext>
            </a:extLst>
          </p:cNvPr>
          <p:cNvPicPr>
            <a:picLocks noChangeAspect="1"/>
          </p:cNvPicPr>
          <p:nvPr/>
        </p:nvPicPr>
        <p:blipFill>
          <a:blip r:embed="rId4"/>
          <a:stretch>
            <a:fillRect/>
          </a:stretch>
        </p:blipFill>
        <p:spPr>
          <a:xfrm>
            <a:off x="4659188" y="4808916"/>
            <a:ext cx="1914451" cy="1034588"/>
          </a:xfrm>
          <a:prstGeom prst="rect">
            <a:avLst/>
          </a:prstGeom>
          <a:noFill/>
          <a:ln cap="flat">
            <a:noFill/>
          </a:ln>
        </p:spPr>
      </p:pic>
      <p:pic>
        <p:nvPicPr>
          <p:cNvPr id="9" name="Obraz 10">
            <a:extLst>
              <a:ext uri="{FF2B5EF4-FFF2-40B4-BE49-F238E27FC236}">
                <a16:creationId xmlns:a16="http://schemas.microsoft.com/office/drawing/2014/main" id="{6F921349-CC38-4311-BB72-F8BEE61AB2A9}"/>
              </a:ext>
            </a:extLst>
          </p:cNvPr>
          <p:cNvPicPr>
            <a:picLocks noChangeAspect="1"/>
          </p:cNvPicPr>
          <p:nvPr/>
        </p:nvPicPr>
        <p:blipFill>
          <a:blip r:embed="rId5"/>
          <a:stretch>
            <a:fillRect/>
          </a:stretch>
        </p:blipFill>
        <p:spPr>
          <a:xfrm>
            <a:off x="7519905" y="4837851"/>
            <a:ext cx="1072088" cy="1072088"/>
          </a:xfrm>
          <a:prstGeom prst="rect">
            <a:avLst/>
          </a:prstGeom>
          <a:noFill/>
          <a:ln cap="flat">
            <a:noFill/>
          </a:ln>
        </p:spPr>
      </p:pic>
      <p:pic>
        <p:nvPicPr>
          <p:cNvPr id="11" name="Obraz 11">
            <a:extLst>
              <a:ext uri="{FF2B5EF4-FFF2-40B4-BE49-F238E27FC236}">
                <a16:creationId xmlns:a16="http://schemas.microsoft.com/office/drawing/2014/main" id="{C0087992-F261-47A3-85B9-39978174AEA1}"/>
              </a:ext>
            </a:extLst>
          </p:cNvPr>
          <p:cNvPicPr>
            <a:picLocks noChangeAspect="1"/>
          </p:cNvPicPr>
          <p:nvPr/>
        </p:nvPicPr>
        <p:blipFill>
          <a:blip r:embed="rId6"/>
          <a:stretch>
            <a:fillRect/>
          </a:stretch>
        </p:blipFill>
        <p:spPr>
          <a:xfrm>
            <a:off x="9357074" y="4808916"/>
            <a:ext cx="1638293" cy="1072088"/>
          </a:xfrm>
          <a:prstGeom prst="rect">
            <a:avLst/>
          </a:prstGeom>
          <a:noFill/>
          <a:ln cap="flat">
            <a:noFill/>
          </a:ln>
        </p:spPr>
      </p:pic>
    </p:spTree>
    <p:extLst>
      <p:ext uri="{BB962C8B-B14F-4D97-AF65-F5344CB8AC3E}">
        <p14:creationId xmlns:p14="http://schemas.microsoft.com/office/powerpoint/2010/main" val="3891584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6ABEA69-CBB8-40EE-A8F4-6DBBE09BAF47}"/>
              </a:ext>
            </a:extLst>
          </p:cNvPr>
          <p:cNvSpPr>
            <a:spLocks noGrp="1"/>
          </p:cNvSpPr>
          <p:nvPr>
            <p:ph type="title"/>
          </p:nvPr>
        </p:nvSpPr>
        <p:spPr/>
        <p:txBody>
          <a:bodyPr/>
          <a:lstStyle/>
          <a:p>
            <a:pPr algn="ctr"/>
            <a:r>
              <a:rPr lang="pl-PL" b="1" dirty="0">
                <a:solidFill>
                  <a:schemeClr val="tx1"/>
                </a:solidFill>
                <a:latin typeface="Calibri" panose="020F0502020204030204" pitchFamily="34" charset="0"/>
                <a:ea typeface="Cambria" panose="02040503050406030204" pitchFamily="18" charset="0"/>
                <a:cs typeface="Calibri" panose="020F0502020204030204" pitchFamily="34" charset="0"/>
              </a:rPr>
              <a:t>O pomoc może się ubiegać podmiot będący:</a:t>
            </a:r>
          </a:p>
        </p:txBody>
      </p:sp>
      <p:sp>
        <p:nvSpPr>
          <p:cNvPr id="3" name="Symbol zastępczy zawartości 2">
            <a:extLst>
              <a:ext uri="{FF2B5EF4-FFF2-40B4-BE49-F238E27FC236}">
                <a16:creationId xmlns:a16="http://schemas.microsoft.com/office/drawing/2014/main" id="{B16878AB-DD41-41A5-9932-69FD4B887777}"/>
              </a:ext>
            </a:extLst>
          </p:cNvPr>
          <p:cNvSpPr>
            <a:spLocks noGrp="1"/>
          </p:cNvSpPr>
          <p:nvPr>
            <p:ph idx="1"/>
          </p:nvPr>
        </p:nvSpPr>
        <p:spPr>
          <a:xfrm>
            <a:off x="2592924" y="1905000"/>
            <a:ext cx="8911688" cy="4676274"/>
          </a:xfrm>
        </p:spPr>
        <p:txBody>
          <a:bodyPr>
            <a:normAutofit fontScale="92500" lnSpcReduction="10000"/>
          </a:bodyPr>
          <a:lstStyle/>
          <a:p>
            <a:pPr algn="just"/>
            <a:r>
              <a:rPr lang="pl-PL" sz="2000" dirty="0">
                <a:solidFill>
                  <a:schemeClr val="tx1"/>
                </a:solidFill>
                <a:latin typeface="Calibri" panose="020F0502020204030204" pitchFamily="34" charset="0"/>
                <a:ea typeface="Cambria" panose="02040503050406030204" pitchFamily="18" charset="0"/>
                <a:cs typeface="Calibri" panose="020F0502020204030204" pitchFamily="34" charset="0"/>
              </a:rPr>
              <a:t>1) osobą fizyczną, jeżeli:</a:t>
            </a:r>
          </a:p>
          <a:p>
            <a:pPr algn="just">
              <a:buFont typeface="+mj-lt"/>
              <a:buAutoNum type="alphaLcPeriod"/>
            </a:pPr>
            <a:r>
              <a:rPr lang="pl-PL" sz="2000" dirty="0">
                <a:solidFill>
                  <a:schemeClr val="tx1"/>
                </a:solidFill>
                <a:latin typeface="Calibri" panose="020F0502020204030204" pitchFamily="34" charset="0"/>
                <a:ea typeface="Cambria" panose="02040503050406030204" pitchFamily="18" charset="0"/>
                <a:cs typeface="Calibri" panose="020F0502020204030204" pitchFamily="34" charset="0"/>
              </a:rPr>
              <a:t>jest obywatelem państwa członkowskiego Unii Europejskiej,</a:t>
            </a:r>
          </a:p>
          <a:p>
            <a:pPr algn="just">
              <a:buFont typeface="+mj-lt"/>
              <a:buAutoNum type="alphaLcPeriod"/>
            </a:pPr>
            <a:r>
              <a:rPr lang="pl-PL" sz="2000" dirty="0">
                <a:solidFill>
                  <a:schemeClr val="tx1"/>
                </a:solidFill>
                <a:latin typeface="Calibri" panose="020F0502020204030204" pitchFamily="34" charset="0"/>
                <a:ea typeface="Cambria" panose="02040503050406030204" pitchFamily="18" charset="0"/>
                <a:cs typeface="Calibri" panose="020F0502020204030204" pitchFamily="34" charset="0"/>
              </a:rPr>
              <a:t>jest pełnoletnia,</a:t>
            </a:r>
          </a:p>
          <a:p>
            <a:pPr algn="just">
              <a:buFont typeface="+mj-lt"/>
              <a:buAutoNum type="alphaLcPeriod"/>
            </a:pPr>
            <a:r>
              <a:rPr lang="pl-PL" sz="2000" dirty="0">
                <a:solidFill>
                  <a:schemeClr val="tx1"/>
                </a:solidFill>
                <a:latin typeface="Calibri" panose="020F0502020204030204" pitchFamily="34" charset="0"/>
                <a:ea typeface="Cambria" panose="02040503050406030204" pitchFamily="18" charset="0"/>
                <a:cs typeface="Calibri" panose="020F0502020204030204" pitchFamily="34" charset="0"/>
              </a:rPr>
              <a:t>ma miejsce zamieszkania obszarze wiejskim objętym LSR</a:t>
            </a:r>
          </a:p>
          <a:p>
            <a:pPr algn="just">
              <a:buFont typeface="+mj-lt"/>
              <a:buAutoNum type="alphaLcPeriod"/>
            </a:pPr>
            <a:r>
              <a:rPr lang="pl-PL" sz="2000" dirty="0">
                <a:solidFill>
                  <a:schemeClr val="tx1"/>
                </a:solidFill>
                <a:latin typeface="Calibri" panose="020F0502020204030204" pitchFamily="34" charset="0"/>
                <a:ea typeface="Cambria" panose="02040503050406030204" pitchFamily="18" charset="0"/>
                <a:cs typeface="Calibri" panose="020F0502020204030204" pitchFamily="34" charset="0"/>
              </a:rPr>
              <a:t>miejsce oznaczone adresem, pod którym wykonuje działalność  gospodarczą, wpisanym do Centralnej Ewidencji i Informacji o działalności Gospodarczej, znajduje się na obszarze wiejskim objętym LSR.</a:t>
            </a:r>
          </a:p>
          <a:p>
            <a:pPr algn="just"/>
            <a:r>
              <a:rPr lang="pl-PL" sz="2000" dirty="0">
                <a:solidFill>
                  <a:schemeClr val="tx1"/>
                </a:solidFill>
                <a:latin typeface="Calibri" panose="020F0502020204030204" pitchFamily="34" charset="0"/>
                <a:ea typeface="Cambria" panose="02040503050406030204" pitchFamily="18" charset="0"/>
                <a:cs typeface="Calibri" panose="020F0502020204030204" pitchFamily="34" charset="0"/>
              </a:rPr>
              <a:t>2) osobą prawną, z wyłączeniem województwa, jeżeli siedziba tej osoby lub jej oddziału znajduje się na obszarze wiejskim objętym LSR,</a:t>
            </a:r>
          </a:p>
          <a:p>
            <a:pPr algn="just"/>
            <a:r>
              <a:rPr lang="pl-PL" sz="2000" dirty="0">
                <a:solidFill>
                  <a:schemeClr val="tx1"/>
                </a:solidFill>
                <a:latin typeface="Calibri" panose="020F0502020204030204" pitchFamily="34" charset="0"/>
                <a:ea typeface="Cambria" panose="02040503050406030204" pitchFamily="18" charset="0"/>
                <a:cs typeface="Calibri" panose="020F0502020204030204" pitchFamily="34" charset="0"/>
              </a:rPr>
              <a:t>3) jednostką organizacyjną nieposiadającą osobowości prawnej, której ustawa przyznaje zdolność prawną, jeżeli siedziba tej jednostki lub jej oddziału znajduje się na obszarze wiejskim objętym LSR, </a:t>
            </a:r>
            <a:br>
              <a:rPr lang="pl-PL" sz="2000" dirty="0">
                <a:solidFill>
                  <a:schemeClr val="tx1"/>
                </a:solidFill>
                <a:latin typeface="Calibri" panose="020F0502020204030204" pitchFamily="34" charset="0"/>
                <a:ea typeface="Cambria" panose="02040503050406030204" pitchFamily="18" charset="0"/>
                <a:cs typeface="Calibri" panose="020F0502020204030204" pitchFamily="34" charset="0"/>
              </a:rPr>
            </a:br>
            <a:r>
              <a:rPr lang="pl-PL" sz="2000" dirty="0">
                <a:solidFill>
                  <a:schemeClr val="tx1"/>
                </a:solidFill>
                <a:latin typeface="Calibri" panose="020F0502020204030204" pitchFamily="34" charset="0"/>
                <a:ea typeface="Cambria" panose="02040503050406030204" pitchFamily="18" charset="0"/>
                <a:cs typeface="Calibri" panose="020F0502020204030204" pitchFamily="34" charset="0"/>
              </a:rPr>
              <a:t>z tym że spółka kapitałowa w organizacji może ubiegać się wyłącznie o pomoc na operację w zakresie określonym w § 2 ust. 1 pkt 2 lit. A.</a:t>
            </a:r>
          </a:p>
          <a:p>
            <a:pPr>
              <a:buFont typeface="+mj-lt"/>
              <a:buAutoNum type="alphaLcPeriod"/>
            </a:pPr>
            <a:endParaRPr lang="pl-PL" dirty="0">
              <a:solidFill>
                <a:schemeClr val="tx1"/>
              </a:solidFill>
              <a:latin typeface="Calibri" panose="020F0502020204030204" pitchFamily="34" charset="0"/>
              <a:ea typeface="Cambria" panose="02040503050406030204" pitchFamily="18" charset="0"/>
              <a:cs typeface="Calibri" panose="020F0502020204030204" pitchFamily="34" charset="0"/>
            </a:endParaRPr>
          </a:p>
          <a:p>
            <a:pPr>
              <a:buFont typeface="+mj-lt"/>
              <a:buAutoNum type="arabicPeriod"/>
            </a:pPr>
            <a:endParaRPr lang="pl-PL"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922153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4288CC-7C59-48CF-9920-C848C90F8581}"/>
              </a:ext>
            </a:extLst>
          </p:cNvPr>
          <p:cNvSpPr>
            <a:spLocks noGrp="1"/>
          </p:cNvSpPr>
          <p:nvPr>
            <p:ph type="title"/>
          </p:nvPr>
        </p:nvSpPr>
        <p:spPr/>
        <p:txBody>
          <a:bodyPr>
            <a:normAutofit/>
          </a:bodyPr>
          <a:lstStyle/>
          <a:p>
            <a:pPr algn="ctr"/>
            <a:r>
              <a:rPr lang="pl-PL" b="1" dirty="0">
                <a:solidFill>
                  <a:schemeClr val="tx1"/>
                </a:solidFill>
                <a:latin typeface="Calibri" panose="020F0502020204030204" pitchFamily="34" charset="0"/>
                <a:cs typeface="Calibri" panose="020F0502020204030204" pitchFamily="34" charset="0"/>
              </a:rPr>
              <a:t>Pomoc jest przyznawana wnioskodawcy:</a:t>
            </a:r>
            <a:br>
              <a:rPr lang="pl-PL" b="1" dirty="0">
                <a:solidFill>
                  <a:schemeClr val="tx1"/>
                </a:solidFill>
                <a:latin typeface="Calibri" panose="020F0502020204030204" pitchFamily="34" charset="0"/>
                <a:cs typeface="Calibri" panose="020F0502020204030204" pitchFamily="34" charset="0"/>
              </a:rPr>
            </a:br>
            <a:endParaRPr lang="pl-PL" b="1" dirty="0">
              <a:solidFill>
                <a:schemeClr val="tx1"/>
              </a:solidFill>
              <a:latin typeface="Calibri" panose="020F0502020204030204" pitchFamily="34" charset="0"/>
              <a:cs typeface="Calibri" panose="020F0502020204030204" pitchFamily="34" charset="0"/>
            </a:endParaRPr>
          </a:p>
        </p:txBody>
      </p:sp>
      <p:sp>
        <p:nvSpPr>
          <p:cNvPr id="3" name="Symbol zastępczy zawartości 2">
            <a:extLst>
              <a:ext uri="{FF2B5EF4-FFF2-40B4-BE49-F238E27FC236}">
                <a16:creationId xmlns:a16="http://schemas.microsoft.com/office/drawing/2014/main" id="{E5BF972D-3A2F-4900-8C00-82C006171ABC}"/>
              </a:ext>
            </a:extLst>
          </p:cNvPr>
          <p:cNvSpPr>
            <a:spLocks noGrp="1"/>
          </p:cNvSpPr>
          <p:nvPr>
            <p:ph idx="1"/>
          </p:nvPr>
        </p:nvSpPr>
        <p:spPr>
          <a:xfrm>
            <a:off x="2589212" y="2009274"/>
            <a:ext cx="8915400" cy="4633690"/>
          </a:xfrm>
        </p:spPr>
        <p:txBody>
          <a:bodyPr>
            <a:normAutofit/>
          </a:bodyPr>
          <a:lstStyle/>
          <a:p>
            <a:r>
              <a:rPr lang="pl-PL" sz="2000" dirty="0">
                <a:solidFill>
                  <a:schemeClr val="tx1"/>
                </a:solidFill>
                <a:latin typeface="Calibri" panose="020F0502020204030204" pitchFamily="34" charset="0"/>
                <a:cs typeface="Calibri" panose="020F0502020204030204" pitchFamily="34" charset="0"/>
              </a:rPr>
              <a:t>któremu został nadany numer identyfikacyjny w trybie przepisów o krajowym systemie ewidencji producentów, ewidencji gospodarstw rolnych oraz ewidencji wniosków </a:t>
            </a:r>
            <a:br>
              <a:rPr lang="pl-PL" sz="2000" dirty="0">
                <a:solidFill>
                  <a:schemeClr val="tx1"/>
                </a:solidFill>
                <a:latin typeface="Calibri" panose="020F0502020204030204" pitchFamily="34" charset="0"/>
                <a:cs typeface="Calibri" panose="020F0502020204030204" pitchFamily="34" charset="0"/>
              </a:rPr>
            </a:br>
            <a:r>
              <a:rPr lang="pl-PL" sz="2000" dirty="0">
                <a:solidFill>
                  <a:schemeClr val="tx1"/>
                </a:solidFill>
                <a:latin typeface="Calibri" panose="020F0502020204030204" pitchFamily="34" charset="0"/>
                <a:cs typeface="Calibri" panose="020F0502020204030204" pitchFamily="34" charset="0"/>
              </a:rPr>
              <a:t>o przyznanie pomocy</a:t>
            </a:r>
          </a:p>
          <a:p>
            <a:r>
              <a:rPr lang="pl-PL" sz="2000" dirty="0">
                <a:solidFill>
                  <a:schemeClr val="tx1"/>
                </a:solidFill>
                <a:latin typeface="Calibri" panose="020F0502020204030204" pitchFamily="34" charset="0"/>
                <a:cs typeface="Calibri" panose="020F0502020204030204" pitchFamily="34" charset="0"/>
              </a:rPr>
              <a:t>koszty kwalifikowane operacji nie są współfinansowane z innych środków publicznych,</a:t>
            </a:r>
          </a:p>
          <a:p>
            <a:r>
              <a:rPr lang="pl-PL" sz="2000" dirty="0">
                <a:solidFill>
                  <a:schemeClr val="tx1"/>
                </a:solidFill>
                <a:latin typeface="Calibri" panose="020F0502020204030204" pitchFamily="34" charset="0"/>
                <a:cs typeface="Calibri" panose="020F0502020204030204" pitchFamily="34" charset="0"/>
              </a:rPr>
              <a:t>operacja będzie realizowana nie więcej niż w 2 etapach, a złożenie wniosku o płatność końcową nastąpi w terminie 2 lat od dnia zawarcia umowy,</a:t>
            </a:r>
          </a:p>
          <a:p>
            <a:r>
              <a:rPr lang="pl-PL" sz="2000" dirty="0">
                <a:solidFill>
                  <a:schemeClr val="tx1"/>
                </a:solidFill>
                <a:latin typeface="Calibri" panose="020F0502020204030204" pitchFamily="34" charset="0"/>
                <a:cs typeface="Calibri" panose="020F0502020204030204" pitchFamily="34" charset="0"/>
              </a:rPr>
              <a:t>operacja zakłada realizację inwestycji na obszarze wiejskim objętym LSR.</a:t>
            </a:r>
          </a:p>
          <a:p>
            <a:r>
              <a:rPr lang="pl-PL" sz="2000" dirty="0">
                <a:solidFill>
                  <a:schemeClr val="tx1"/>
                </a:solidFill>
                <a:latin typeface="Calibri" panose="020F0502020204030204" pitchFamily="34" charset="0"/>
                <a:cs typeface="Calibri" panose="020F0502020204030204" pitchFamily="34" charset="0"/>
              </a:rPr>
              <a:t>Realizacja operacji nie jest możliwa bez udziału środków publicznych.</a:t>
            </a:r>
          </a:p>
          <a:p>
            <a:endParaRPr lang="pl-PL" sz="2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55154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F94932C-E7CA-49D7-B6DB-B556493342FD}"/>
              </a:ext>
            </a:extLst>
          </p:cNvPr>
          <p:cNvSpPr>
            <a:spLocks noGrp="1"/>
          </p:cNvSpPr>
          <p:nvPr>
            <p:ph idx="1"/>
          </p:nvPr>
        </p:nvSpPr>
        <p:spPr>
          <a:xfrm>
            <a:off x="2550695" y="629652"/>
            <a:ext cx="8749380" cy="5193631"/>
          </a:xfrm>
        </p:spPr>
        <p:txBody>
          <a:bodyPr>
            <a:noAutofit/>
          </a:bodyPr>
          <a:lstStyle/>
          <a:p>
            <a:pPr algn="just"/>
            <a:r>
              <a:rPr lang="pl-PL" sz="2400" dirty="0">
                <a:solidFill>
                  <a:schemeClr val="tx1"/>
                </a:solidFill>
                <a:latin typeface="Calibri" panose="020F0502020204030204" pitchFamily="34" charset="0"/>
                <a:cs typeface="Calibri" panose="020F0502020204030204" pitchFamily="34" charset="0"/>
              </a:rPr>
              <a:t>Inwestycja w ramach operacji będzie realizowana na nieruchomości będącej własnością lub współwłasnością podmiotu ubiegającego się o przyznanie pomocy lub podmiot ten posiada prawo do dysponowania nieruchomością na cele zawarte we wniosku o przyznanie pomocy co najmniej przez okres realizacji operacji oraz okres podlegania zobowiązaniu do zapewnienia trwałości operacji.</a:t>
            </a:r>
          </a:p>
          <a:p>
            <a:pPr algn="just"/>
            <a:r>
              <a:rPr lang="pl-PL" sz="2400" dirty="0">
                <a:solidFill>
                  <a:schemeClr val="tx1"/>
                </a:solidFill>
                <a:latin typeface="Calibri" panose="020F0502020204030204" pitchFamily="34" charset="0"/>
                <a:cs typeface="Calibri" panose="020F0502020204030204" pitchFamily="34" charset="0"/>
              </a:rPr>
              <a:t>Operacja musi być uzasadniona ekonomicznie i będzie realizowana zgodnie z biznesplanem.</a:t>
            </a:r>
          </a:p>
          <a:p>
            <a:pPr algn="just"/>
            <a:r>
              <a:rPr lang="pl-PL" sz="2400" dirty="0">
                <a:solidFill>
                  <a:schemeClr val="tx1"/>
                </a:solidFill>
                <a:latin typeface="Calibri" panose="020F0502020204030204" pitchFamily="34" charset="0"/>
                <a:cs typeface="Calibri" panose="020F0502020204030204" pitchFamily="34" charset="0"/>
              </a:rPr>
              <a:t>Minimalna całkowita wartość operacji wynosi </a:t>
            </a:r>
            <a:r>
              <a:rPr lang="pl-PL" sz="2400" b="1" dirty="0">
                <a:solidFill>
                  <a:schemeClr val="tx1"/>
                </a:solidFill>
                <a:latin typeface="Calibri" panose="020F0502020204030204" pitchFamily="34" charset="0"/>
                <a:cs typeface="Calibri" panose="020F0502020204030204" pitchFamily="34" charset="0"/>
              </a:rPr>
              <a:t>nie mniej niż </a:t>
            </a:r>
            <a:br>
              <a:rPr lang="pl-PL" sz="2400" b="1" dirty="0">
                <a:solidFill>
                  <a:schemeClr val="tx1"/>
                </a:solidFill>
                <a:latin typeface="Calibri" panose="020F0502020204030204" pitchFamily="34" charset="0"/>
                <a:cs typeface="Calibri" panose="020F0502020204030204" pitchFamily="34" charset="0"/>
              </a:rPr>
            </a:br>
            <a:r>
              <a:rPr lang="pl-PL" sz="2400" b="1" dirty="0">
                <a:solidFill>
                  <a:schemeClr val="tx1"/>
                </a:solidFill>
                <a:latin typeface="Calibri" panose="020F0502020204030204" pitchFamily="34" charset="0"/>
                <a:cs typeface="Calibri" panose="020F0502020204030204" pitchFamily="34" charset="0"/>
              </a:rPr>
              <a:t>50 000,00 zł. </a:t>
            </a:r>
          </a:p>
        </p:txBody>
      </p:sp>
    </p:spTree>
    <p:extLst>
      <p:ext uri="{BB962C8B-B14F-4D97-AF65-F5344CB8AC3E}">
        <p14:creationId xmlns:p14="http://schemas.microsoft.com/office/powerpoint/2010/main" val="1761121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260123-9C47-482D-A6EE-3864289541DB}"/>
              </a:ext>
            </a:extLst>
          </p:cNvPr>
          <p:cNvSpPr>
            <a:spLocks noGrp="1"/>
          </p:cNvSpPr>
          <p:nvPr>
            <p:ph type="title"/>
          </p:nvPr>
        </p:nvSpPr>
        <p:spPr/>
        <p:txBody>
          <a:bodyPr/>
          <a:lstStyle/>
          <a:p>
            <a:pPr algn="ctr"/>
            <a:r>
              <a:rPr lang="pl-PL" b="1" dirty="0">
                <a:solidFill>
                  <a:schemeClr val="tx1"/>
                </a:solidFill>
                <a:latin typeface="Calibri" panose="020F0502020204030204" pitchFamily="34" charset="0"/>
                <a:cs typeface="Calibri" panose="020F0502020204030204" pitchFamily="34" charset="0"/>
              </a:rPr>
              <a:t>Numer identyfikacyjny (producenta)</a:t>
            </a:r>
          </a:p>
        </p:txBody>
      </p:sp>
      <p:sp>
        <p:nvSpPr>
          <p:cNvPr id="3" name="Symbol zastępczy zawartości 2">
            <a:extLst>
              <a:ext uri="{FF2B5EF4-FFF2-40B4-BE49-F238E27FC236}">
                <a16:creationId xmlns:a16="http://schemas.microsoft.com/office/drawing/2014/main" id="{841D530E-9F7E-4251-A2E3-E65327420E48}"/>
              </a:ext>
            </a:extLst>
          </p:cNvPr>
          <p:cNvSpPr>
            <a:spLocks noGrp="1"/>
          </p:cNvSpPr>
          <p:nvPr>
            <p:ph idx="1"/>
          </p:nvPr>
        </p:nvSpPr>
        <p:spPr/>
        <p:txBody>
          <a:bodyPr>
            <a:normAutofit/>
          </a:bodyPr>
          <a:lstStyle/>
          <a:p>
            <a:r>
              <a:rPr lang="pl-PL" sz="2400" dirty="0">
                <a:solidFill>
                  <a:schemeClr val="tx1"/>
                </a:solidFill>
                <a:latin typeface="Calibri" panose="020F0502020204030204" pitchFamily="34" charset="0"/>
                <a:cs typeface="Calibri" panose="020F0502020204030204" pitchFamily="34" charset="0"/>
              </a:rPr>
              <a:t>Przed złożeniem wniosku na działania PROW 2014 – 2020, czyli na konkursy ogłaszane przez Lokalne Grupy Działania w ramach poddziałania 19.2 należy wystąpić do Agencji Restrukturyzacji i Modernizacji Rolnictwa w Poznaniu ( ul. Strzeszyńska 36) z wnioskiem o wpisanie do ewidencji producentów.</a:t>
            </a:r>
          </a:p>
          <a:p>
            <a:endParaRPr lang="pl-PL" sz="2400" dirty="0">
              <a:solidFill>
                <a:schemeClr val="tx1"/>
              </a:solidFill>
              <a:latin typeface="Calibri" panose="020F0502020204030204" pitchFamily="34" charset="0"/>
              <a:cs typeface="Calibri" panose="020F0502020204030204" pitchFamily="34" charset="0"/>
            </a:endParaRPr>
          </a:p>
          <a:p>
            <a:r>
              <a:rPr lang="pl-PL" sz="2400" dirty="0">
                <a:solidFill>
                  <a:schemeClr val="tx1"/>
                </a:solidFill>
                <a:latin typeface="Calibri" panose="020F0502020204030204" pitchFamily="34" charset="0"/>
                <a:cs typeface="Calibri" panose="020F0502020204030204" pitchFamily="34" charset="0"/>
              </a:rPr>
              <a:t>Formularze wniosków wraz z instrukcjami są dostępne na stronie: </a:t>
            </a:r>
            <a:r>
              <a:rPr lang="pl-PL" sz="2400" u="sng" dirty="0">
                <a:solidFill>
                  <a:srgbClr val="0070C0"/>
                </a:solidFill>
                <a:latin typeface="Calibri" panose="020F0502020204030204" pitchFamily="34" charset="0"/>
                <a:cs typeface="Calibri" panose="020F0502020204030204" pitchFamily="34" charset="0"/>
              </a:rPr>
              <a:t>http://www.arimr.gov.pl/dla-beneficjenta/wszystkie-wnioski/ewidencja-producentów.html</a:t>
            </a:r>
          </a:p>
        </p:txBody>
      </p:sp>
    </p:spTree>
    <p:extLst>
      <p:ext uri="{BB962C8B-B14F-4D97-AF65-F5344CB8AC3E}">
        <p14:creationId xmlns:p14="http://schemas.microsoft.com/office/powerpoint/2010/main" val="275677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9D2E86-1126-4C9D-8754-EBE618445BFE}"/>
              </a:ext>
            </a:extLst>
          </p:cNvPr>
          <p:cNvSpPr>
            <a:spLocks noGrp="1"/>
          </p:cNvSpPr>
          <p:nvPr>
            <p:ph type="title"/>
          </p:nvPr>
        </p:nvSpPr>
        <p:spPr>
          <a:xfrm>
            <a:off x="2110325" y="483742"/>
            <a:ext cx="8911687" cy="1649858"/>
          </a:xfrm>
        </p:spPr>
        <p:txBody>
          <a:bodyPr>
            <a:noAutofit/>
          </a:bodyPr>
          <a:lstStyle/>
          <a:p>
            <a:pPr algn="ctr"/>
            <a:r>
              <a:rPr lang="pl-PL" b="1" dirty="0">
                <a:latin typeface="Calibri" panose="020F0502020204030204" pitchFamily="34" charset="0"/>
                <a:cs typeface="Calibri" panose="020F0502020204030204" pitchFamily="34" charset="0"/>
              </a:rPr>
              <a:t>Pomoc na operację nie przysługuje, jeżeli działalność gospodarcza jest sklasyfikowana jako:</a:t>
            </a:r>
            <a:endParaRPr lang="pl-PL" dirty="0">
              <a:latin typeface="Calibri" panose="020F0502020204030204" pitchFamily="34" charset="0"/>
              <a:cs typeface="Calibri" panose="020F0502020204030204" pitchFamily="34" charset="0"/>
            </a:endParaRPr>
          </a:p>
        </p:txBody>
      </p:sp>
      <p:sp>
        <p:nvSpPr>
          <p:cNvPr id="3" name="Symbol zastępczy zawartości 2">
            <a:extLst>
              <a:ext uri="{FF2B5EF4-FFF2-40B4-BE49-F238E27FC236}">
                <a16:creationId xmlns:a16="http://schemas.microsoft.com/office/drawing/2014/main" id="{000A4310-9520-4851-9740-E255BF556F8A}"/>
              </a:ext>
            </a:extLst>
          </p:cNvPr>
          <p:cNvSpPr>
            <a:spLocks noGrp="1"/>
          </p:cNvSpPr>
          <p:nvPr>
            <p:ph idx="1"/>
          </p:nvPr>
        </p:nvSpPr>
        <p:spPr>
          <a:xfrm>
            <a:off x="2106612" y="2133600"/>
            <a:ext cx="8915400" cy="4724400"/>
          </a:xfrm>
        </p:spPr>
        <p:txBody>
          <a:bodyPr>
            <a:normAutofit/>
          </a:bodyPr>
          <a:lstStyle/>
          <a:p>
            <a:pPr lvl="0" algn="just"/>
            <a:r>
              <a:rPr lang="pl-PL" dirty="0">
                <a:solidFill>
                  <a:schemeClr val="tx1"/>
                </a:solidFill>
                <a:latin typeface="Calibri" panose="020F0502020204030204" pitchFamily="34" charset="0"/>
                <a:cs typeface="Calibri" panose="020F0502020204030204" pitchFamily="34" charset="0"/>
              </a:rPr>
              <a:t>Działalność usługowa wspomagająca rolnictwo i następująca po zbiorach,</a:t>
            </a:r>
          </a:p>
          <a:p>
            <a:pPr lvl="0" algn="just"/>
            <a:r>
              <a:rPr lang="pl-PL" dirty="0">
                <a:solidFill>
                  <a:schemeClr val="tx1"/>
                </a:solidFill>
                <a:latin typeface="Calibri" panose="020F0502020204030204" pitchFamily="34" charset="0"/>
                <a:cs typeface="Calibri" panose="020F0502020204030204" pitchFamily="34" charset="0"/>
              </a:rPr>
              <a:t>górnictwo i wydobywanie,</a:t>
            </a:r>
          </a:p>
          <a:p>
            <a:pPr lvl="0" algn="just"/>
            <a:r>
              <a:rPr lang="pl-PL" dirty="0">
                <a:solidFill>
                  <a:schemeClr val="tx1"/>
                </a:solidFill>
                <a:latin typeface="Calibri" panose="020F0502020204030204" pitchFamily="34" charset="0"/>
                <a:cs typeface="Calibri" panose="020F0502020204030204" pitchFamily="34" charset="0"/>
              </a:rPr>
              <a:t>działalność usługowa wspomagająca górnictwo i wydobywanie,</a:t>
            </a:r>
          </a:p>
          <a:p>
            <a:pPr lvl="0" algn="just"/>
            <a:r>
              <a:rPr lang="pl-PL" dirty="0">
                <a:solidFill>
                  <a:schemeClr val="tx1"/>
                </a:solidFill>
                <a:latin typeface="Calibri" panose="020F0502020204030204" pitchFamily="34" charset="0"/>
                <a:cs typeface="Calibri" panose="020F0502020204030204" pitchFamily="34" charset="0"/>
              </a:rPr>
              <a:t>przetwarzanie i konserwowanie ryb, skorupiaków i mięczaków,</a:t>
            </a:r>
          </a:p>
          <a:p>
            <a:pPr lvl="0" algn="just"/>
            <a:r>
              <a:rPr lang="pl-PL" dirty="0">
                <a:solidFill>
                  <a:schemeClr val="tx1"/>
                </a:solidFill>
                <a:latin typeface="Calibri" panose="020F0502020204030204" pitchFamily="34" charset="0"/>
                <a:cs typeface="Calibri" panose="020F0502020204030204" pitchFamily="34" charset="0"/>
              </a:rPr>
              <a:t>wytwarzanie i przetwarzanie koksu i produktów rafinacji ropy naftowej,</a:t>
            </a:r>
          </a:p>
          <a:p>
            <a:pPr lvl="0" algn="just"/>
            <a:r>
              <a:rPr lang="pl-PL" dirty="0">
                <a:solidFill>
                  <a:schemeClr val="tx1"/>
                </a:solidFill>
                <a:latin typeface="Calibri" panose="020F0502020204030204" pitchFamily="34" charset="0"/>
                <a:cs typeface="Calibri" panose="020F0502020204030204" pitchFamily="34" charset="0"/>
              </a:rPr>
              <a:t>produkcja chemikaliów oraz wyrobów chemicznych,</a:t>
            </a:r>
          </a:p>
          <a:p>
            <a:pPr lvl="0" algn="just"/>
            <a:r>
              <a:rPr lang="pl-PL" dirty="0">
                <a:solidFill>
                  <a:schemeClr val="tx1"/>
                </a:solidFill>
                <a:latin typeface="Calibri" panose="020F0502020204030204" pitchFamily="34" charset="0"/>
                <a:cs typeface="Calibri" panose="020F0502020204030204" pitchFamily="34" charset="0"/>
              </a:rPr>
              <a:t>produkcja podstawowych substancji farmaceutycznych oraz leków i pozostałych wyrobów farmaceutycznych,</a:t>
            </a:r>
          </a:p>
          <a:p>
            <a:pPr lvl="0" algn="just"/>
            <a:r>
              <a:rPr lang="pl-PL" dirty="0">
                <a:solidFill>
                  <a:schemeClr val="tx1"/>
                </a:solidFill>
                <a:latin typeface="Calibri" panose="020F0502020204030204" pitchFamily="34" charset="0"/>
                <a:cs typeface="Calibri" panose="020F0502020204030204" pitchFamily="34" charset="0"/>
              </a:rPr>
              <a:t>produkcja metali,</a:t>
            </a:r>
          </a:p>
          <a:p>
            <a:pPr lvl="0" algn="just"/>
            <a:r>
              <a:rPr lang="pl-PL" dirty="0">
                <a:solidFill>
                  <a:schemeClr val="tx1"/>
                </a:solidFill>
                <a:latin typeface="Calibri" panose="020F0502020204030204" pitchFamily="34" charset="0"/>
                <a:cs typeface="Calibri" panose="020F0502020204030204" pitchFamily="34" charset="0"/>
              </a:rPr>
              <a:t>produkcja pojazdów samochodowych, przyczep i naczep oraz motocykli,</a:t>
            </a:r>
          </a:p>
          <a:p>
            <a:pPr lvl="0" algn="just"/>
            <a:r>
              <a:rPr lang="pl-PL" dirty="0">
                <a:solidFill>
                  <a:schemeClr val="tx1"/>
                </a:solidFill>
                <a:latin typeface="Calibri" panose="020F0502020204030204" pitchFamily="34" charset="0"/>
                <a:cs typeface="Calibri" panose="020F0502020204030204" pitchFamily="34" charset="0"/>
              </a:rPr>
              <a:t>transport lotniczy i kolejowy,</a:t>
            </a:r>
          </a:p>
          <a:p>
            <a:pPr lvl="0" algn="just"/>
            <a:r>
              <a:rPr lang="pl-PL" dirty="0">
                <a:solidFill>
                  <a:schemeClr val="tx1"/>
                </a:solidFill>
                <a:latin typeface="Calibri" panose="020F0502020204030204" pitchFamily="34" charset="0"/>
                <a:cs typeface="Calibri" panose="020F0502020204030204" pitchFamily="34" charset="0"/>
              </a:rPr>
              <a:t>gospodarka magazynowa.</a:t>
            </a:r>
          </a:p>
          <a:p>
            <a:endParaRPr lang="pl-PL" dirty="0"/>
          </a:p>
        </p:txBody>
      </p:sp>
    </p:spTree>
    <p:extLst>
      <p:ext uri="{BB962C8B-B14F-4D97-AF65-F5344CB8AC3E}">
        <p14:creationId xmlns:p14="http://schemas.microsoft.com/office/powerpoint/2010/main" val="1627373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CCA878-7549-463C-9DD4-2E665BBFBE0D}"/>
              </a:ext>
            </a:extLst>
          </p:cNvPr>
          <p:cNvSpPr>
            <a:spLocks noGrp="1"/>
          </p:cNvSpPr>
          <p:nvPr>
            <p:ph type="title"/>
          </p:nvPr>
        </p:nvSpPr>
        <p:spPr>
          <a:xfrm>
            <a:off x="2478505" y="2597289"/>
            <a:ext cx="8833602" cy="2395816"/>
          </a:xfrm>
        </p:spPr>
        <p:txBody>
          <a:bodyPr>
            <a:noAutofit/>
          </a:bodyPr>
          <a:lstStyle/>
          <a:p>
            <a:pPr algn="ctr"/>
            <a:r>
              <a:rPr lang="pl-PL" sz="4800" dirty="0">
                <a:solidFill>
                  <a:schemeClr val="tx1"/>
                </a:solidFill>
                <a:latin typeface="Calibri" panose="020F0502020204030204" pitchFamily="34" charset="0"/>
                <a:cs typeface="Calibri" panose="020F0502020204030204" pitchFamily="34" charset="0"/>
              </a:rPr>
              <a:t>Podejmowanie działalności gospodarczej:</a:t>
            </a:r>
            <a:br>
              <a:rPr lang="pl-PL" sz="4800" dirty="0">
                <a:solidFill>
                  <a:schemeClr val="tx1"/>
                </a:solidFill>
                <a:latin typeface="Calibri" panose="020F0502020204030204" pitchFamily="34" charset="0"/>
                <a:cs typeface="Calibri" panose="020F0502020204030204" pitchFamily="34" charset="0"/>
              </a:rPr>
            </a:br>
            <a:r>
              <a:rPr lang="pl-PL" sz="4800" dirty="0">
                <a:solidFill>
                  <a:schemeClr val="tx1"/>
                </a:solidFill>
                <a:latin typeface="Calibri" panose="020F0502020204030204" pitchFamily="34" charset="0"/>
                <a:cs typeface="Calibri" panose="020F0502020204030204" pitchFamily="34" charset="0"/>
              </a:rPr>
              <a:t>dotacja – 50 000,00 zł</a:t>
            </a:r>
          </a:p>
        </p:txBody>
      </p:sp>
    </p:spTree>
    <p:extLst>
      <p:ext uri="{BB962C8B-B14F-4D97-AF65-F5344CB8AC3E}">
        <p14:creationId xmlns:p14="http://schemas.microsoft.com/office/powerpoint/2010/main" val="602026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FE6426-E149-4B72-B600-A8D64082E7FF}"/>
              </a:ext>
            </a:extLst>
          </p:cNvPr>
          <p:cNvSpPr>
            <a:spLocks noGrp="1"/>
          </p:cNvSpPr>
          <p:nvPr>
            <p:ph type="title"/>
          </p:nvPr>
        </p:nvSpPr>
        <p:spPr/>
        <p:txBody>
          <a:bodyPr/>
          <a:lstStyle/>
          <a:p>
            <a:pPr algn="ctr"/>
            <a:r>
              <a:rPr lang="pl-PL" b="1" dirty="0">
                <a:latin typeface="Calibri" panose="020F0502020204030204" pitchFamily="34" charset="0"/>
                <a:cs typeface="Calibri" panose="020F0502020204030204" pitchFamily="34" charset="0"/>
              </a:rPr>
              <a:t>Podejmowanie działalności gospodarczej</a:t>
            </a:r>
          </a:p>
        </p:txBody>
      </p:sp>
      <p:sp>
        <p:nvSpPr>
          <p:cNvPr id="3" name="Symbol zastępczy zawartości 2">
            <a:extLst>
              <a:ext uri="{FF2B5EF4-FFF2-40B4-BE49-F238E27FC236}">
                <a16:creationId xmlns:a16="http://schemas.microsoft.com/office/drawing/2014/main" id="{FAB0E4FA-9F2C-402A-8218-8735A5D51466}"/>
              </a:ext>
            </a:extLst>
          </p:cNvPr>
          <p:cNvSpPr>
            <a:spLocks noGrp="1"/>
          </p:cNvSpPr>
          <p:nvPr>
            <p:ph idx="1"/>
          </p:nvPr>
        </p:nvSpPr>
        <p:spPr>
          <a:xfrm>
            <a:off x="2478505" y="1816767"/>
            <a:ext cx="9026107" cy="4620127"/>
          </a:xfrm>
        </p:spPr>
        <p:txBody>
          <a:bodyPr>
            <a:normAutofit/>
          </a:bodyPr>
          <a:lstStyle/>
          <a:p>
            <a:pPr marL="0" indent="0" algn="just">
              <a:buNone/>
            </a:pPr>
            <a:r>
              <a:rPr lang="pl-PL" sz="2000" dirty="0">
                <a:solidFill>
                  <a:schemeClr val="tx1"/>
                </a:solidFill>
                <a:latin typeface="Calibri" panose="020F0502020204030204" pitchFamily="34" charset="0"/>
                <a:cs typeface="Calibri" panose="020F0502020204030204" pitchFamily="34" charset="0"/>
              </a:rPr>
              <a:t>Pomoc na podejmowanie działalności gospodarczej jest przyznawana jeżeli:</a:t>
            </a:r>
          </a:p>
          <a:p>
            <a:pPr algn="just"/>
            <a:r>
              <a:rPr lang="pl-PL" sz="2000" dirty="0">
                <a:solidFill>
                  <a:schemeClr val="tx1"/>
                </a:solidFill>
                <a:latin typeface="Calibri" panose="020F0502020204030204" pitchFamily="34" charset="0"/>
                <a:cs typeface="Calibri" panose="020F0502020204030204" pitchFamily="34" charset="0"/>
              </a:rPr>
              <a:t>podmiot ubiegający się o jej przyznanie: </a:t>
            </a:r>
          </a:p>
          <a:p>
            <a:pPr algn="just">
              <a:buFont typeface="+mj-lt"/>
              <a:buAutoNum type="alphaLcPeriod"/>
            </a:pPr>
            <a:r>
              <a:rPr lang="pl-PL" sz="2000" dirty="0">
                <a:solidFill>
                  <a:schemeClr val="tx1"/>
                </a:solidFill>
                <a:latin typeface="Calibri" panose="020F0502020204030204" pitchFamily="34" charset="0"/>
                <a:cs typeface="Calibri" panose="020F0502020204030204" pitchFamily="34" charset="0"/>
              </a:rPr>
              <a:t>nie podlega ubezpieczeniu społecznemu rolników z mocy ustawy i w pełnym zakresie, chyba że podejmuje działalność gospodarczą sklasyfikowaną </a:t>
            </a:r>
            <a:br>
              <a:rPr lang="pl-PL" sz="2000" dirty="0">
                <a:solidFill>
                  <a:schemeClr val="tx1"/>
                </a:solidFill>
                <a:latin typeface="Calibri" panose="020F0502020204030204" pitchFamily="34" charset="0"/>
                <a:cs typeface="Calibri" panose="020F0502020204030204" pitchFamily="34" charset="0"/>
              </a:rPr>
            </a:br>
            <a:r>
              <a:rPr lang="pl-PL" sz="2000" dirty="0">
                <a:solidFill>
                  <a:schemeClr val="tx1"/>
                </a:solidFill>
                <a:latin typeface="Calibri" panose="020F0502020204030204" pitchFamily="34" charset="0"/>
                <a:cs typeface="Calibri" panose="020F0502020204030204" pitchFamily="34" charset="0"/>
              </a:rPr>
              <a:t>w przepisach rozporządzenia Rady Ministrów z dnia 24 grudnia 2007 roku </a:t>
            </a:r>
            <a:br>
              <a:rPr lang="pl-PL" sz="2000" dirty="0">
                <a:solidFill>
                  <a:schemeClr val="tx1"/>
                </a:solidFill>
                <a:latin typeface="Calibri" panose="020F0502020204030204" pitchFamily="34" charset="0"/>
                <a:cs typeface="Calibri" panose="020F0502020204030204" pitchFamily="34" charset="0"/>
              </a:rPr>
            </a:br>
            <a:r>
              <a:rPr lang="pl-PL" sz="2000" dirty="0">
                <a:solidFill>
                  <a:schemeClr val="tx1"/>
                </a:solidFill>
                <a:latin typeface="Calibri" panose="020F0502020204030204" pitchFamily="34" charset="0"/>
                <a:cs typeface="Calibri" panose="020F0502020204030204" pitchFamily="34" charset="0"/>
              </a:rPr>
              <a:t>w sprawie Polskiej Klasyfikacji Działalności (PKD) (Dz. U. Nr 251, poz. 1885 oraz </a:t>
            </a:r>
            <a:br>
              <a:rPr lang="pl-PL" sz="2000" dirty="0">
                <a:solidFill>
                  <a:schemeClr val="tx1"/>
                </a:solidFill>
                <a:latin typeface="Calibri" panose="020F0502020204030204" pitchFamily="34" charset="0"/>
                <a:cs typeface="Calibri" panose="020F0502020204030204" pitchFamily="34" charset="0"/>
              </a:rPr>
            </a:br>
            <a:r>
              <a:rPr lang="pl-PL" sz="2000" dirty="0">
                <a:solidFill>
                  <a:schemeClr val="tx1"/>
                </a:solidFill>
                <a:latin typeface="Calibri" panose="020F0502020204030204" pitchFamily="34" charset="0"/>
                <a:cs typeface="Calibri" panose="020F0502020204030204" pitchFamily="34" charset="0"/>
              </a:rPr>
              <a:t>z 2009 roku Nr 59, poz. 489) jako produkcja artykułów spożywczych lub produkcja napojów,</a:t>
            </a:r>
          </a:p>
          <a:p>
            <a:pPr algn="just">
              <a:buFont typeface="+mj-lt"/>
              <a:buAutoNum type="alphaLcPeriod"/>
            </a:pPr>
            <a:r>
              <a:rPr lang="pl-PL" sz="2000" b="1" dirty="0">
                <a:solidFill>
                  <a:schemeClr val="tx1"/>
                </a:solidFill>
                <a:latin typeface="Calibri" panose="020F0502020204030204" pitchFamily="34" charset="0"/>
                <a:cs typeface="Calibri" panose="020F0502020204030204" pitchFamily="34" charset="0"/>
              </a:rPr>
              <a:t>w okresie 3 miesięcy</a:t>
            </a:r>
            <a:r>
              <a:rPr lang="pl-PL" sz="2000" b="1" dirty="0">
                <a:solidFill>
                  <a:srgbClr val="FF0000"/>
                </a:solidFill>
                <a:latin typeface="Calibri" panose="020F0502020204030204" pitchFamily="34" charset="0"/>
                <a:cs typeface="Calibri" panose="020F0502020204030204" pitchFamily="34" charset="0"/>
              </a:rPr>
              <a:t> </a:t>
            </a:r>
            <a:r>
              <a:rPr lang="pl-PL" sz="2000" dirty="0">
                <a:solidFill>
                  <a:schemeClr val="tx1"/>
                </a:solidFill>
                <a:latin typeface="Calibri" panose="020F0502020204030204" pitchFamily="34" charset="0"/>
                <a:cs typeface="Calibri" panose="020F0502020204030204" pitchFamily="34" charset="0"/>
              </a:rPr>
              <a:t>poprzedzających dzień złożenia wniosku o przyznanie pomocy nie wykonywał działalności gospodarczej, do której stosuje się przepisy  ustawy z dnia 6 marca 2017 roku – Prawo przedsiębiorców.</a:t>
            </a:r>
          </a:p>
        </p:txBody>
      </p:sp>
    </p:spTree>
    <p:extLst>
      <p:ext uri="{BB962C8B-B14F-4D97-AF65-F5344CB8AC3E}">
        <p14:creationId xmlns:p14="http://schemas.microsoft.com/office/powerpoint/2010/main" val="539827789"/>
      </p:ext>
    </p:extLst>
  </p:cSld>
  <p:clrMapOvr>
    <a:masterClrMapping/>
  </p:clrMapOvr>
</p:sld>
</file>

<file path=ppt/theme/theme1.xml><?xml version="1.0" encoding="utf-8"?>
<a:theme xmlns:a="http://schemas.openxmlformats.org/drawingml/2006/main" name="Smuga">
  <a:themeElements>
    <a:clrScheme name="Smug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mug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mu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440</TotalTime>
  <Words>2565</Words>
  <Application>Microsoft Office PowerPoint</Application>
  <PresentationFormat>Panoramiczny</PresentationFormat>
  <Paragraphs>168</Paragraphs>
  <Slides>26</Slides>
  <Notes>3</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26</vt:i4>
      </vt:variant>
    </vt:vector>
  </HeadingPairs>
  <TitlesOfParts>
    <vt:vector size="34" baseType="lpstr">
      <vt:lpstr>Arial</vt:lpstr>
      <vt:lpstr>Calibri</vt:lpstr>
      <vt:lpstr>Cambria</vt:lpstr>
      <vt:lpstr>Century Gothic</vt:lpstr>
      <vt:lpstr>Times New Roman</vt:lpstr>
      <vt:lpstr>Wingdings</vt:lpstr>
      <vt:lpstr>Wingdings 3</vt:lpstr>
      <vt:lpstr>Smuga</vt:lpstr>
      <vt:lpstr>Szkolenie z poddziałania 19.2  w zakresie podejmowania działalności gospodarczej   Buk, 16 września 2020 roku</vt:lpstr>
      <vt:lpstr>Podstawa prawna</vt:lpstr>
      <vt:lpstr>O pomoc może się ubiegać podmiot będący:</vt:lpstr>
      <vt:lpstr>Pomoc jest przyznawana wnioskodawcy: </vt:lpstr>
      <vt:lpstr>Prezentacja programu PowerPoint</vt:lpstr>
      <vt:lpstr>Numer identyfikacyjny (producenta)</vt:lpstr>
      <vt:lpstr>Pomoc na operację nie przysługuje, jeżeli działalność gospodarcza jest sklasyfikowana jako:</vt:lpstr>
      <vt:lpstr>Podejmowanie działalności gospodarczej: dotacja – 50 000,00 zł</vt:lpstr>
      <vt:lpstr>Podejmowanie działalności gospodarczej</vt:lpstr>
      <vt:lpstr>Prezentacja programu PowerPoint</vt:lpstr>
      <vt:lpstr>Prezentacja programu PowerPoint</vt:lpstr>
      <vt:lpstr>Prezentacja programu PowerPoint</vt:lpstr>
      <vt:lpstr>Prezentacja programu PowerPoint</vt:lpstr>
      <vt:lpstr> Koszty:  </vt:lpstr>
      <vt:lpstr>Wniosek o przyznanie pomocy – składanie wniosku</vt:lpstr>
      <vt:lpstr>Prezentacja programu PowerPoint</vt:lpstr>
      <vt:lpstr>Wniosek o przyznanie pomocy </vt:lpstr>
      <vt:lpstr>Prezentacja programu PowerPoint</vt:lpstr>
      <vt:lpstr>Kryteria oceny</vt:lpstr>
      <vt:lpstr>Prezentacja programu PowerPoint</vt:lpstr>
      <vt:lpstr>Prezentacja programu PowerPoint</vt:lpstr>
      <vt:lpstr>Prezentacja programu PowerPoint</vt:lpstr>
      <vt:lpstr>Prezentacja programu PowerPoint</vt:lpstr>
      <vt:lpstr>Prezentacja programu PowerPoint</vt:lpstr>
      <vt:lpstr>Wniosek o płatność</vt:lpstr>
      <vt:lpstr>Dziękuję za uwagę.  Biuro LGD „Źródło”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Szkolenie z poddziałania 19.2  w zakresie podejmowania działalności gospodarczej</dc:title>
  <dc:creator>Zuzanna</dc:creator>
  <cp:lastModifiedBy>Zuzanna</cp:lastModifiedBy>
  <cp:revision>46</cp:revision>
  <dcterms:created xsi:type="dcterms:W3CDTF">2020-09-01T08:12:34Z</dcterms:created>
  <dcterms:modified xsi:type="dcterms:W3CDTF">2020-09-23T11:07:13Z</dcterms:modified>
</cp:coreProperties>
</file>