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4"/>
  </p:notesMasterIdLst>
  <p:sldIdLst>
    <p:sldId id="256" r:id="rId2"/>
    <p:sldId id="259"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4"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uzanna" initials="Z" lastIdx="1" clrIdx="0">
    <p:extLst>
      <p:ext uri="{19B8F6BF-5375-455C-9EA6-DF929625EA0E}">
        <p15:presenceInfo xmlns:p15="http://schemas.microsoft.com/office/powerpoint/2012/main" userId="Zuzan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2BEACC-5E70-4674-B4D0-6D9A9FF44FF4}" type="datetimeFigureOut">
              <a:rPr lang="pl-PL" smtClean="0"/>
              <a:t>31.05.2022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4EC37-90BF-4D51-9932-4830611E3209}" type="slidenum">
              <a:rPr lang="pl-PL" smtClean="0"/>
              <a:t>‹#›</a:t>
            </a:fld>
            <a:endParaRPr lang="pl-PL"/>
          </a:p>
        </p:txBody>
      </p:sp>
    </p:spTree>
    <p:extLst>
      <p:ext uri="{BB962C8B-B14F-4D97-AF65-F5344CB8AC3E}">
        <p14:creationId xmlns:p14="http://schemas.microsoft.com/office/powerpoint/2010/main" val="267144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1</a:t>
            </a:fld>
            <a:endParaRPr lang="pl-PL"/>
          </a:p>
        </p:txBody>
      </p:sp>
    </p:spTree>
    <p:extLst>
      <p:ext uri="{BB962C8B-B14F-4D97-AF65-F5344CB8AC3E}">
        <p14:creationId xmlns:p14="http://schemas.microsoft.com/office/powerpoint/2010/main" val="286573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15</a:t>
            </a:fld>
            <a:endParaRPr lang="pl-PL"/>
          </a:p>
        </p:txBody>
      </p:sp>
    </p:spTree>
    <p:extLst>
      <p:ext uri="{BB962C8B-B14F-4D97-AF65-F5344CB8AC3E}">
        <p14:creationId xmlns:p14="http://schemas.microsoft.com/office/powerpoint/2010/main" val="344598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19</a:t>
            </a:fld>
            <a:endParaRPr lang="pl-PL"/>
          </a:p>
        </p:txBody>
      </p:sp>
    </p:spTree>
    <p:extLst>
      <p:ext uri="{BB962C8B-B14F-4D97-AF65-F5344CB8AC3E}">
        <p14:creationId xmlns:p14="http://schemas.microsoft.com/office/powerpoint/2010/main" val="32307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20</a:t>
            </a:fld>
            <a:endParaRPr lang="pl-PL"/>
          </a:p>
        </p:txBody>
      </p:sp>
    </p:spTree>
    <p:extLst>
      <p:ext uri="{BB962C8B-B14F-4D97-AF65-F5344CB8AC3E}">
        <p14:creationId xmlns:p14="http://schemas.microsoft.com/office/powerpoint/2010/main" val="376432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21</a:t>
            </a:fld>
            <a:endParaRPr lang="pl-PL"/>
          </a:p>
        </p:txBody>
      </p:sp>
    </p:spTree>
    <p:extLst>
      <p:ext uri="{BB962C8B-B14F-4D97-AF65-F5344CB8AC3E}">
        <p14:creationId xmlns:p14="http://schemas.microsoft.com/office/powerpoint/2010/main" val="1736578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22</a:t>
            </a:fld>
            <a:endParaRPr lang="pl-PL"/>
          </a:p>
        </p:txBody>
      </p:sp>
    </p:spTree>
    <p:extLst>
      <p:ext uri="{BB962C8B-B14F-4D97-AF65-F5344CB8AC3E}">
        <p14:creationId xmlns:p14="http://schemas.microsoft.com/office/powerpoint/2010/main" val="52112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6840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76593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5704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53499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600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874278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050920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80019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15848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31.05.2022</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928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726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18E0986-AC57-4B24-89FF-F4A4D737E25C}" type="datetimeFigureOut">
              <a:rPr lang="pl-PL" smtClean="0"/>
              <a:t>31.05.2022</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34281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18E0986-AC57-4B24-89FF-F4A4D737E25C}" type="datetimeFigureOut">
              <a:rPr lang="pl-PL" smtClean="0"/>
              <a:t>31.05.2022</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50692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E0986-AC57-4B24-89FF-F4A4D737E25C}" type="datetimeFigureOut">
              <a:rPr lang="pl-PL" smtClean="0"/>
              <a:t>31.05.2022</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317129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86468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31.05.2022</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313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8E0986-AC57-4B24-89FF-F4A4D737E25C}" type="datetimeFigureOut">
              <a:rPr lang="pl-PL" smtClean="0"/>
              <a:t>31.05.2022</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26ED09-4793-4692-A776-8B7DD53A8F94}" type="slidenum">
              <a:rPr lang="pl-PL" smtClean="0"/>
              <a:t>‹#›</a:t>
            </a:fld>
            <a:endParaRPr lang="pl-PL"/>
          </a:p>
        </p:txBody>
      </p:sp>
    </p:spTree>
    <p:extLst>
      <p:ext uri="{BB962C8B-B14F-4D97-AF65-F5344CB8AC3E}">
        <p14:creationId xmlns:p14="http://schemas.microsoft.com/office/powerpoint/2010/main" val="368050428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A90ECA4-E457-4C98-AAFB-9054E37118DF}"/>
              </a:ext>
            </a:extLst>
          </p:cNvPr>
          <p:cNvSpPr>
            <a:spLocks noGrp="1"/>
          </p:cNvSpPr>
          <p:nvPr>
            <p:ph type="ctrTitle"/>
          </p:nvPr>
        </p:nvSpPr>
        <p:spPr>
          <a:xfrm>
            <a:off x="1760562" y="846161"/>
            <a:ext cx="9022156" cy="3221357"/>
          </a:xfrm>
        </p:spPr>
        <p:txBody>
          <a:bodyPr>
            <a:normAutofit/>
          </a:bodyPr>
          <a:lstStyle/>
          <a:p>
            <a:pPr algn="ctr"/>
            <a:r>
              <a:rPr lang="pl-PL" sz="4000" b="1" dirty="0" smtClean="0">
                <a:latin typeface="Calibri" panose="020F0502020204030204" pitchFamily="34" charset="0"/>
                <a:cs typeface="Calibri" panose="020F0502020204030204" pitchFamily="34" charset="0"/>
              </a:rPr>
              <a:t>Konsultacje społeczne</a:t>
            </a:r>
            <a:r>
              <a:rPr lang="pl-PL" sz="4000" b="1" dirty="0">
                <a:latin typeface="Calibri" panose="020F0502020204030204" pitchFamily="34" charset="0"/>
                <a:cs typeface="Calibri" panose="020F0502020204030204" pitchFamily="34" charset="0"/>
              </a:rPr>
              <a:t/>
            </a:r>
            <a:br>
              <a:rPr lang="pl-PL" sz="4000" b="1" dirty="0">
                <a:latin typeface="Calibri" panose="020F0502020204030204" pitchFamily="34" charset="0"/>
                <a:cs typeface="Calibri" panose="020F0502020204030204" pitchFamily="34" charset="0"/>
              </a:rPr>
            </a:br>
            <a:r>
              <a:rPr lang="pl-PL" sz="4000" b="1" dirty="0">
                <a:latin typeface="Calibri" panose="020F0502020204030204" pitchFamily="34" charset="0"/>
                <a:cs typeface="Calibri" panose="020F0502020204030204" pitchFamily="34" charset="0"/>
              </a:rPr>
              <a:t/>
            </a:r>
            <a:br>
              <a:rPr lang="pl-PL" sz="4000" b="1" dirty="0">
                <a:latin typeface="Calibri" panose="020F0502020204030204" pitchFamily="34" charset="0"/>
                <a:cs typeface="Calibri" panose="020F0502020204030204" pitchFamily="34" charset="0"/>
              </a:rPr>
            </a:br>
            <a:r>
              <a:rPr lang="pl-PL" sz="4000" b="1" dirty="0">
                <a:latin typeface="Calibri" panose="020F0502020204030204" pitchFamily="34" charset="0"/>
                <a:cs typeface="Calibri" panose="020F0502020204030204" pitchFamily="34" charset="0"/>
              </a:rPr>
              <a:t/>
            </a:r>
            <a:br>
              <a:rPr lang="pl-PL" sz="4000" b="1" dirty="0">
                <a:latin typeface="Calibri" panose="020F0502020204030204" pitchFamily="34" charset="0"/>
                <a:cs typeface="Calibri" panose="020F0502020204030204" pitchFamily="34" charset="0"/>
              </a:rPr>
            </a:br>
            <a:r>
              <a:rPr lang="pl-PL" sz="2700" b="1" dirty="0">
                <a:latin typeface="Calibri" panose="020F0502020204030204" pitchFamily="34" charset="0"/>
                <a:cs typeface="Calibri" panose="020F0502020204030204" pitchFamily="34" charset="0"/>
              </a:rPr>
              <a:t>Buk, </a:t>
            </a:r>
            <a:r>
              <a:rPr lang="pl-PL" sz="2700" b="1" dirty="0" smtClean="0">
                <a:latin typeface="Calibri" panose="020F0502020204030204" pitchFamily="34" charset="0"/>
                <a:cs typeface="Calibri" panose="020F0502020204030204" pitchFamily="34" charset="0"/>
              </a:rPr>
              <a:t>Dopiewo, Stęszew, Komorniki</a:t>
            </a:r>
            <a:br>
              <a:rPr lang="pl-PL" sz="2700" b="1" dirty="0" smtClean="0">
                <a:latin typeface="Calibri" panose="020F0502020204030204" pitchFamily="34" charset="0"/>
                <a:cs typeface="Calibri" panose="020F0502020204030204" pitchFamily="34" charset="0"/>
              </a:rPr>
            </a:br>
            <a:r>
              <a:rPr lang="pl-PL" sz="2700" b="1" dirty="0" smtClean="0">
                <a:latin typeface="Calibri" panose="020F0502020204030204" pitchFamily="34" charset="0"/>
                <a:cs typeface="Calibri" panose="020F0502020204030204" pitchFamily="34" charset="0"/>
              </a:rPr>
              <a:t>2022</a:t>
            </a:r>
            <a:endParaRPr lang="pl-PL" sz="2700" b="1" dirty="0">
              <a:latin typeface="Calibri" panose="020F0502020204030204" pitchFamily="34" charset="0"/>
              <a:cs typeface="Calibri" panose="020F0502020204030204" pitchFamily="34" charset="0"/>
            </a:endParaRPr>
          </a:p>
        </p:txBody>
      </p:sp>
      <p:sp>
        <p:nvSpPr>
          <p:cNvPr id="3" name="Podtytuł 2">
            <a:extLst>
              <a:ext uri="{FF2B5EF4-FFF2-40B4-BE49-F238E27FC236}">
                <a16:creationId xmlns="" xmlns:a16="http://schemas.microsoft.com/office/drawing/2014/main" id="{DF8F9D4E-1B75-4E2C-B70A-2C578613F0B5}"/>
              </a:ext>
            </a:extLst>
          </p:cNvPr>
          <p:cNvSpPr>
            <a:spLocks noGrp="1"/>
          </p:cNvSpPr>
          <p:nvPr>
            <p:ph type="subTitle" idx="1"/>
          </p:nvPr>
        </p:nvSpPr>
        <p:spPr>
          <a:xfrm>
            <a:off x="2625308" y="4717221"/>
            <a:ext cx="8915399" cy="1126283"/>
          </a:xfrm>
        </p:spPr>
        <p:txBody>
          <a:bodyPr>
            <a:normAutofit/>
          </a:bodyPr>
          <a:lstStyle/>
          <a:p>
            <a:endParaRPr lang="pl-PL" dirty="0"/>
          </a:p>
          <a:p>
            <a:endParaRPr lang="pl-PL" dirty="0"/>
          </a:p>
          <a:p>
            <a:endParaRPr lang="pl-PL" dirty="0"/>
          </a:p>
        </p:txBody>
      </p:sp>
      <p:pic>
        <p:nvPicPr>
          <p:cNvPr id="7" name="Obraz 9">
            <a:extLst>
              <a:ext uri="{FF2B5EF4-FFF2-40B4-BE49-F238E27FC236}">
                <a16:creationId xmlns="" xmlns:a16="http://schemas.microsoft.com/office/drawing/2014/main" id="{37DF2185-6BC5-4528-B59F-F9263B075A10}"/>
              </a:ext>
            </a:extLst>
          </p:cNvPr>
          <p:cNvPicPr>
            <a:picLocks noChangeAspect="1"/>
          </p:cNvPicPr>
          <p:nvPr/>
        </p:nvPicPr>
        <p:blipFill>
          <a:blip r:embed="rId3"/>
          <a:stretch>
            <a:fillRect/>
          </a:stretch>
        </p:blipFill>
        <p:spPr>
          <a:xfrm>
            <a:off x="4399879" y="4808916"/>
            <a:ext cx="1914451" cy="1034588"/>
          </a:xfrm>
          <a:prstGeom prst="rect">
            <a:avLst/>
          </a:prstGeom>
          <a:noFill/>
          <a:ln cap="flat">
            <a:noFill/>
          </a:ln>
        </p:spPr>
      </p:pic>
      <p:pic>
        <p:nvPicPr>
          <p:cNvPr id="9" name="Obraz 10">
            <a:extLst>
              <a:ext uri="{FF2B5EF4-FFF2-40B4-BE49-F238E27FC236}">
                <a16:creationId xmlns="" xmlns:a16="http://schemas.microsoft.com/office/drawing/2014/main" id="{6F921349-CC38-4311-BB72-F8BEE61AB2A9}"/>
              </a:ext>
            </a:extLst>
          </p:cNvPr>
          <p:cNvPicPr>
            <a:picLocks noChangeAspect="1"/>
          </p:cNvPicPr>
          <p:nvPr/>
        </p:nvPicPr>
        <p:blipFill>
          <a:blip r:embed="rId4"/>
          <a:stretch>
            <a:fillRect/>
          </a:stretch>
        </p:blipFill>
        <p:spPr>
          <a:xfrm>
            <a:off x="7410721" y="4837851"/>
            <a:ext cx="1072088" cy="1072088"/>
          </a:xfrm>
          <a:prstGeom prst="rect">
            <a:avLst/>
          </a:prstGeom>
          <a:noFill/>
          <a:ln cap="flat">
            <a:noFill/>
          </a:ln>
        </p:spPr>
      </p:pic>
      <p:pic>
        <p:nvPicPr>
          <p:cNvPr id="11" name="Obraz 11">
            <a:extLst>
              <a:ext uri="{FF2B5EF4-FFF2-40B4-BE49-F238E27FC236}">
                <a16:creationId xmlns="" xmlns:a16="http://schemas.microsoft.com/office/drawing/2014/main" id="{C0087992-F261-47A3-85B9-39978174AEA1}"/>
              </a:ext>
            </a:extLst>
          </p:cNvPr>
          <p:cNvPicPr>
            <a:picLocks noChangeAspect="1"/>
          </p:cNvPicPr>
          <p:nvPr/>
        </p:nvPicPr>
        <p:blipFill>
          <a:blip r:embed="rId5"/>
          <a:stretch>
            <a:fillRect/>
          </a:stretch>
        </p:blipFill>
        <p:spPr>
          <a:xfrm>
            <a:off x="9452610" y="4808916"/>
            <a:ext cx="1638293" cy="1072088"/>
          </a:xfrm>
          <a:prstGeom prst="rect">
            <a:avLst/>
          </a:prstGeom>
          <a:noFill/>
          <a:ln cap="flat">
            <a:noFill/>
          </a:ln>
        </p:spPr>
      </p:pic>
      <p:pic>
        <p:nvPicPr>
          <p:cNvPr id="4" name="Obraz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78836" y="4837850"/>
            <a:ext cx="1549594" cy="1035645"/>
          </a:xfrm>
          <a:prstGeom prst="rect">
            <a:avLst/>
          </a:prstGeom>
        </p:spPr>
      </p:pic>
      <p:sp>
        <p:nvSpPr>
          <p:cNvPr id="6" name="pole tekstowe 5"/>
          <p:cNvSpPr txBox="1"/>
          <p:nvPr/>
        </p:nvSpPr>
        <p:spPr>
          <a:xfrm>
            <a:off x="1091821" y="5909939"/>
            <a:ext cx="10276764" cy="461665"/>
          </a:xfrm>
          <a:prstGeom prst="rect">
            <a:avLst/>
          </a:prstGeom>
          <a:noFill/>
        </p:spPr>
        <p:txBody>
          <a:bodyPr wrap="square" rtlCol="0">
            <a:spAutoFit/>
          </a:bodyPr>
          <a:lstStyle/>
          <a:p>
            <a:pPr lvl="0" defTabSz="914400" eaLnBrk="0" fontAlgn="base" hangingPunct="0">
              <a:spcBef>
                <a:spcPct val="0"/>
              </a:spcBef>
              <a:spcAft>
                <a:spcPct val="0"/>
              </a:spcAft>
            </a:pPr>
            <a:r>
              <a:rPr lang="pl-PL" altLang="pl-PL" sz="1200" dirty="0">
                <a:latin typeface="Times New Roman" panose="02020603050405020304" pitchFamily="18" charset="0"/>
                <a:cs typeface="Times New Roman" panose="02020603050405020304" pitchFamily="18" charset="0"/>
              </a:rPr>
              <a:t>Europejski Fundusz Rolny na rzecz Rozwoju Obszarów Wiejskich: Europa inwestująca w obszary wiejskie. Instytucja Zarządzająca PROW 2014 – 2020 – Minister Rolnictwa i Rozwoju Wsi. </a:t>
            </a:r>
            <a:r>
              <a:rPr lang="pl-PL" altLang="pl-PL" sz="1200" dirty="0" smtClean="0">
                <a:latin typeface="Times New Roman" panose="02020603050405020304" pitchFamily="18" charset="0"/>
                <a:cs typeface="Times New Roman" panose="02020603050405020304" pitchFamily="18" charset="0"/>
              </a:rPr>
              <a:t>Organizacja spotkania współfinansowana </a:t>
            </a:r>
            <a:r>
              <a:rPr lang="pl-PL" altLang="pl-PL" sz="1200" dirty="0">
                <a:latin typeface="Times New Roman" panose="02020603050405020304" pitchFamily="18" charset="0"/>
                <a:cs typeface="Times New Roman" panose="02020603050405020304" pitchFamily="18" charset="0"/>
              </a:rPr>
              <a:t>jest ze środków Unii Europejskiej w ramach poddziałania 19.1 „Wsparcie przygotowawcze".</a:t>
            </a:r>
            <a:endParaRPr lang="pl-PL" altLang="pl-PL" sz="1200" dirty="0">
              <a:latin typeface="Arial" panose="020B0604020202020204" pitchFamily="34" charset="0"/>
            </a:endParaRPr>
          </a:p>
        </p:txBody>
      </p:sp>
    </p:spTree>
    <p:extLst>
      <p:ext uri="{BB962C8B-B14F-4D97-AF65-F5344CB8AC3E}">
        <p14:creationId xmlns:p14="http://schemas.microsoft.com/office/powerpoint/2010/main" val="4013057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 xmlns:a16="http://schemas.microsoft.com/office/drawing/2014/main" id="{316333D7-A7FB-4181-A781-2A015B34D0E9}"/>
              </a:ext>
            </a:extLst>
          </p:cNvPr>
          <p:cNvGraphicFramePr>
            <a:graphicFrameLocks noGrp="1"/>
          </p:cNvGraphicFramePr>
          <p:nvPr>
            <p:extLst>
              <p:ext uri="{D42A27DB-BD31-4B8C-83A1-F6EECF244321}">
                <p14:modId xmlns:p14="http://schemas.microsoft.com/office/powerpoint/2010/main" val="1130940713"/>
              </p:ext>
            </p:extLst>
          </p:nvPr>
        </p:nvGraphicFramePr>
        <p:xfrm>
          <a:off x="2815388" y="938463"/>
          <a:ext cx="6990349" cy="5510463"/>
        </p:xfrm>
        <a:graphic>
          <a:graphicData uri="http://schemas.openxmlformats.org/drawingml/2006/table">
            <a:tbl>
              <a:tblPr firstRow="1" firstCol="1" bandRow="1">
                <a:tableStyleId>{5C22544A-7EE6-4342-B048-85BDC9FD1C3A}</a:tableStyleId>
              </a:tblPr>
              <a:tblGrid>
                <a:gridCol w="1750057">
                  <a:extLst>
                    <a:ext uri="{9D8B030D-6E8A-4147-A177-3AD203B41FA5}">
                      <a16:colId xmlns="" xmlns:a16="http://schemas.microsoft.com/office/drawing/2014/main" val="3972951889"/>
                    </a:ext>
                  </a:extLst>
                </a:gridCol>
                <a:gridCol w="2129300">
                  <a:extLst>
                    <a:ext uri="{9D8B030D-6E8A-4147-A177-3AD203B41FA5}">
                      <a16:colId xmlns="" xmlns:a16="http://schemas.microsoft.com/office/drawing/2014/main" val="1754683677"/>
                    </a:ext>
                  </a:extLst>
                </a:gridCol>
                <a:gridCol w="608373">
                  <a:extLst>
                    <a:ext uri="{9D8B030D-6E8A-4147-A177-3AD203B41FA5}">
                      <a16:colId xmlns="" xmlns:a16="http://schemas.microsoft.com/office/drawing/2014/main" val="1754413083"/>
                    </a:ext>
                  </a:extLst>
                </a:gridCol>
                <a:gridCol w="2502619">
                  <a:extLst>
                    <a:ext uri="{9D8B030D-6E8A-4147-A177-3AD203B41FA5}">
                      <a16:colId xmlns="" xmlns:a16="http://schemas.microsoft.com/office/drawing/2014/main" val="642286597"/>
                    </a:ext>
                  </a:extLst>
                </a:gridCol>
              </a:tblGrid>
              <a:tr h="5510463">
                <a:tc>
                  <a:txBody>
                    <a:bodyPr/>
                    <a:lstStyle/>
                    <a:p>
                      <a:pPr algn="just">
                        <a:lnSpc>
                          <a:spcPct val="115000"/>
                        </a:lnSpc>
                        <a:spcBef>
                          <a:spcPts val="500"/>
                        </a:spcBef>
                        <a:spcAft>
                          <a:spcPts val="1000"/>
                        </a:spcAft>
                      </a:pPr>
                      <a:r>
                        <a:rPr lang="pl-PL" sz="1100" dirty="0">
                          <a:solidFill>
                            <a:schemeClr val="tx1"/>
                          </a:solidFill>
                          <a:effectLst/>
                        </a:rPr>
                        <a:t>Projekt wykazuje znaczące elementy innowacyjne, które nie są rozpowszechnione na terytorium LGD</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b="0" dirty="0">
                          <a:solidFill>
                            <a:schemeClr val="tx1"/>
                          </a:solidFill>
                          <a:effectLst/>
                        </a:rPr>
                        <a:t>Projekt jest innowacyjny w skali kraju lub regionu w przypadku przedstawienia przez Wnioskodawcę opinii o innowacyjności operacji wydanej przez jednostkę naukową podpisaną przez rektora lub dyrektora wydziału w danej dziedzinie.</a:t>
                      </a:r>
                    </a:p>
                    <a:p>
                      <a:pPr algn="l">
                        <a:lnSpc>
                          <a:spcPct val="115000"/>
                        </a:lnSpc>
                        <a:spcBef>
                          <a:spcPts val="500"/>
                        </a:spcBef>
                        <a:spcAft>
                          <a:spcPts val="1000"/>
                        </a:spcAft>
                      </a:pPr>
                      <a:r>
                        <a:rPr lang="pl-PL" sz="1100" b="0" dirty="0">
                          <a:solidFill>
                            <a:schemeClr val="tx1"/>
                          </a:solidFill>
                          <a:effectLst/>
                        </a:rPr>
                        <a:t>– 6 pkt</a:t>
                      </a:r>
                    </a:p>
                    <a:p>
                      <a:pPr algn="l">
                        <a:lnSpc>
                          <a:spcPct val="115000"/>
                        </a:lnSpc>
                        <a:spcBef>
                          <a:spcPts val="500"/>
                        </a:spcBef>
                        <a:spcAft>
                          <a:spcPts val="1000"/>
                        </a:spcAft>
                      </a:pPr>
                      <a:r>
                        <a:rPr lang="pl-PL" sz="1100" b="0" dirty="0">
                          <a:solidFill>
                            <a:schemeClr val="tx1"/>
                          </a:solidFill>
                          <a:effectLst/>
                        </a:rPr>
                        <a:t>Projekt jest innowacyjny w skali LGD</a:t>
                      </a:r>
                    </a:p>
                    <a:p>
                      <a:pPr algn="l">
                        <a:lnSpc>
                          <a:spcPct val="115000"/>
                        </a:lnSpc>
                        <a:spcBef>
                          <a:spcPts val="500"/>
                        </a:spcBef>
                        <a:spcAft>
                          <a:spcPts val="1000"/>
                        </a:spcAft>
                      </a:pPr>
                      <a:r>
                        <a:rPr lang="pl-PL" sz="1100" b="0" dirty="0">
                          <a:solidFill>
                            <a:schemeClr val="tx1"/>
                          </a:solidFill>
                          <a:effectLst/>
                        </a:rPr>
                        <a:t>– 4 pkt</a:t>
                      </a:r>
                    </a:p>
                    <a:p>
                      <a:pPr algn="l">
                        <a:lnSpc>
                          <a:spcPct val="115000"/>
                        </a:lnSpc>
                        <a:spcBef>
                          <a:spcPts val="500"/>
                        </a:spcBef>
                        <a:spcAft>
                          <a:spcPts val="1000"/>
                        </a:spcAft>
                      </a:pPr>
                      <a:r>
                        <a:rPr lang="pl-PL" sz="1100" b="0" dirty="0">
                          <a:solidFill>
                            <a:schemeClr val="tx1"/>
                          </a:solidFill>
                          <a:effectLst/>
                        </a:rPr>
                        <a:t>Projekt jest innowacyjny w skali Gminy</a:t>
                      </a:r>
                    </a:p>
                    <a:p>
                      <a:pPr algn="l">
                        <a:lnSpc>
                          <a:spcPct val="115000"/>
                        </a:lnSpc>
                        <a:spcBef>
                          <a:spcPts val="500"/>
                        </a:spcBef>
                        <a:spcAft>
                          <a:spcPts val="1000"/>
                        </a:spcAft>
                      </a:pPr>
                      <a:r>
                        <a:rPr lang="pl-PL" sz="1100" b="0" dirty="0">
                          <a:solidFill>
                            <a:schemeClr val="tx1"/>
                          </a:solidFill>
                          <a:effectLst/>
                        </a:rPr>
                        <a:t>– 2 pkt</a:t>
                      </a:r>
                    </a:p>
                    <a:p>
                      <a:pPr algn="l">
                        <a:lnSpc>
                          <a:spcPct val="115000"/>
                        </a:lnSpc>
                        <a:spcBef>
                          <a:spcPts val="500"/>
                        </a:spcBef>
                        <a:spcAft>
                          <a:spcPts val="1000"/>
                        </a:spcAft>
                      </a:pPr>
                      <a:r>
                        <a:rPr lang="pl-PL" sz="1100" b="0" dirty="0">
                          <a:solidFill>
                            <a:schemeClr val="tx1"/>
                          </a:solidFill>
                          <a:effectLst/>
                        </a:rPr>
                        <a:t>Projekt jest innowacyjny w skali miejscowości lub nie jest innowacyjny</a:t>
                      </a:r>
                    </a:p>
                    <a:p>
                      <a:pPr algn="l">
                        <a:lnSpc>
                          <a:spcPct val="115000"/>
                        </a:lnSpc>
                        <a:spcBef>
                          <a:spcPts val="500"/>
                        </a:spcBef>
                        <a:spcAft>
                          <a:spcPts val="1000"/>
                        </a:spcAft>
                      </a:pPr>
                      <a:r>
                        <a:rPr lang="pl-PL" sz="1100" b="0" dirty="0">
                          <a:solidFill>
                            <a:schemeClr val="tx1"/>
                          </a:solidFill>
                          <a:effectLst/>
                        </a:rPr>
                        <a:t>– 0 pkt</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b="0" dirty="0">
                          <a:solidFill>
                            <a:schemeClr val="tx1"/>
                          </a:solidFill>
                          <a:effectLst/>
                        </a:rPr>
                        <a:t>0/2/4 /6</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100" b="0" dirty="0">
                          <a:solidFill>
                            <a:schemeClr val="tx1"/>
                          </a:solidFill>
                          <a:effectLst/>
                        </a:rPr>
                        <a:t>Kryterium jest mierzalne dzięki możliwości załączenia do dokumentacji m.in. opisów technicznych, listów intencyjnych, opinii producentów lub opinii o innowacyjności. W przypadku innowacyjności w skali kraju przedstawienie przez Wnioskodawcę opinii o innowacyjności operacji wydanej przez jednostkę naukową podpisaną przez rektora lub dziekana wydziału w danej dziedzinie. Punkty zostaną przyznane zgodnie z zasada oceny po weryfikacji powyższych dokumentów.</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2112962663"/>
                  </a:ext>
                </a:extLst>
              </a:tr>
            </a:tbl>
          </a:graphicData>
        </a:graphic>
      </p:graphicFrame>
    </p:spTree>
    <p:extLst>
      <p:ext uri="{BB962C8B-B14F-4D97-AF65-F5344CB8AC3E}">
        <p14:creationId xmlns:p14="http://schemas.microsoft.com/office/powerpoint/2010/main" val="320376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 xmlns:a16="http://schemas.microsoft.com/office/drawing/2014/main" id="{B295FE61-DDBA-46BB-9E0E-3DFDFBF73538}"/>
              </a:ext>
            </a:extLst>
          </p:cNvPr>
          <p:cNvGraphicFramePr>
            <a:graphicFrameLocks noGrp="1"/>
          </p:cNvGraphicFramePr>
          <p:nvPr>
            <p:extLst>
              <p:ext uri="{D42A27DB-BD31-4B8C-83A1-F6EECF244321}">
                <p14:modId xmlns:p14="http://schemas.microsoft.com/office/powerpoint/2010/main" val="2314239682"/>
              </p:ext>
            </p:extLst>
          </p:nvPr>
        </p:nvGraphicFramePr>
        <p:xfrm>
          <a:off x="3068053" y="866274"/>
          <a:ext cx="6653463" cy="5089358"/>
        </p:xfrm>
        <a:graphic>
          <a:graphicData uri="http://schemas.openxmlformats.org/drawingml/2006/table">
            <a:tbl>
              <a:tblPr firstRow="1" firstCol="1" bandRow="1">
                <a:tableStyleId>{5C22544A-7EE6-4342-B048-85BDC9FD1C3A}</a:tableStyleId>
              </a:tblPr>
              <a:tblGrid>
                <a:gridCol w="1665716">
                  <a:extLst>
                    <a:ext uri="{9D8B030D-6E8A-4147-A177-3AD203B41FA5}">
                      <a16:colId xmlns="" xmlns:a16="http://schemas.microsoft.com/office/drawing/2014/main" val="4205436316"/>
                    </a:ext>
                  </a:extLst>
                </a:gridCol>
                <a:gridCol w="2026684">
                  <a:extLst>
                    <a:ext uri="{9D8B030D-6E8A-4147-A177-3AD203B41FA5}">
                      <a16:colId xmlns="" xmlns:a16="http://schemas.microsoft.com/office/drawing/2014/main" val="272449104"/>
                    </a:ext>
                  </a:extLst>
                </a:gridCol>
                <a:gridCol w="579052">
                  <a:extLst>
                    <a:ext uri="{9D8B030D-6E8A-4147-A177-3AD203B41FA5}">
                      <a16:colId xmlns="" xmlns:a16="http://schemas.microsoft.com/office/drawing/2014/main" val="1229083424"/>
                    </a:ext>
                  </a:extLst>
                </a:gridCol>
                <a:gridCol w="2382011">
                  <a:extLst>
                    <a:ext uri="{9D8B030D-6E8A-4147-A177-3AD203B41FA5}">
                      <a16:colId xmlns="" xmlns:a16="http://schemas.microsoft.com/office/drawing/2014/main" val="3637406283"/>
                    </a:ext>
                  </a:extLst>
                </a:gridCol>
              </a:tblGrid>
              <a:tr h="4604107">
                <a:tc>
                  <a:txBody>
                    <a:bodyPr/>
                    <a:lstStyle/>
                    <a:p>
                      <a:pPr algn="just">
                        <a:lnSpc>
                          <a:spcPct val="115000"/>
                        </a:lnSpc>
                        <a:spcBef>
                          <a:spcPts val="500"/>
                        </a:spcBef>
                        <a:spcAft>
                          <a:spcPts val="1000"/>
                        </a:spcAft>
                      </a:pPr>
                      <a:r>
                        <a:rPr lang="pl-PL" sz="1200" dirty="0">
                          <a:solidFill>
                            <a:schemeClr val="tx1"/>
                          </a:solidFill>
                          <a:effectLst/>
                        </a:rPr>
                        <a:t>Zastosowanie rozwiązań sprzyjających ochronie środowiska lub klimatu</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Projekt zakłada zastosowanie rozwiązań sprzyjających ochronie środowiska lub klimatu– 4 pkt</a:t>
                      </a:r>
                    </a:p>
                    <a:p>
                      <a:pPr algn="l">
                        <a:lnSpc>
                          <a:spcPct val="115000"/>
                        </a:lnSpc>
                        <a:spcBef>
                          <a:spcPts val="500"/>
                        </a:spcBef>
                        <a:spcAft>
                          <a:spcPts val="1000"/>
                        </a:spcAft>
                      </a:pPr>
                      <a:r>
                        <a:rPr lang="pl-PL" sz="1200" b="0" dirty="0">
                          <a:solidFill>
                            <a:schemeClr val="tx1"/>
                          </a:solidFill>
                          <a:effectLst/>
                        </a:rPr>
                        <a:t>Projekt nie zakłada zastosowania rozwiązań sprzyjających ochronie środowiska lub klimatu – 0 pkt</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0/4</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Kryterium jest mierzalne na  podstawie opisu operacji oraz jej celów zawartych we wniosku oraz informacji dodatkowej oraz specyfikacji planowanych do zakupu urządzeń. Punkty zostaną przyznane gdy operacja zakłada inwestycje w urządzenia proekologiczne a fakt ten jest potwierdzony opinią lub specyfikacja od producenta lub gdy operacja ma na celu zorganizowanie wydarzenia promocyjnego o charakterze ekologicznym.</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2512047332"/>
                  </a:ext>
                </a:extLst>
              </a:tr>
              <a:tr h="485251">
                <a:tc gridSpan="2">
                  <a:txBody>
                    <a:bodyPr/>
                    <a:lstStyle/>
                    <a:p>
                      <a:pPr algn="just">
                        <a:lnSpc>
                          <a:spcPct val="115000"/>
                        </a:lnSpc>
                        <a:spcBef>
                          <a:spcPts val="500"/>
                        </a:spcBef>
                        <a:spcAft>
                          <a:spcPts val="1000"/>
                        </a:spcAft>
                      </a:pPr>
                      <a:r>
                        <a:rPr lang="pl-PL" sz="1200">
                          <a:solidFill>
                            <a:schemeClr val="tx1"/>
                          </a:solidFill>
                          <a:effectLst/>
                        </a:rPr>
                        <a:t>Maksymalna liczba punktów</a:t>
                      </a:r>
                      <a:endParaRPr lang="pl-PL" sz="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hMerge="1">
                  <a:txBody>
                    <a:bodyPr/>
                    <a:lstStyle/>
                    <a:p>
                      <a:endParaRPr lang="pl-PL"/>
                    </a:p>
                  </a:txBody>
                  <a:tcPr/>
                </a:tc>
                <a:tc>
                  <a:txBody>
                    <a:bodyPr/>
                    <a:lstStyle/>
                    <a:p>
                      <a:pPr algn="just">
                        <a:lnSpc>
                          <a:spcPct val="115000"/>
                        </a:lnSpc>
                        <a:spcBef>
                          <a:spcPts val="500"/>
                        </a:spcBef>
                        <a:spcAft>
                          <a:spcPts val="1000"/>
                        </a:spcAft>
                      </a:pPr>
                      <a:r>
                        <a:rPr lang="pl-PL" sz="1200" dirty="0">
                          <a:solidFill>
                            <a:schemeClr val="tx1"/>
                          </a:solidFill>
                          <a:effectLst/>
                        </a:rPr>
                        <a:t>39</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 </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bg2">
                        <a:lumMod val="90000"/>
                      </a:schemeClr>
                    </a:solidFill>
                  </a:tcPr>
                </a:tc>
                <a:extLst>
                  <a:ext uri="{0D108BD9-81ED-4DB2-BD59-A6C34878D82A}">
                    <a16:rowId xmlns="" xmlns:a16="http://schemas.microsoft.com/office/drawing/2014/main" val="3776987006"/>
                  </a:ext>
                </a:extLst>
              </a:tr>
            </a:tbl>
          </a:graphicData>
        </a:graphic>
      </p:graphicFrame>
    </p:spTree>
    <p:extLst>
      <p:ext uri="{BB962C8B-B14F-4D97-AF65-F5344CB8AC3E}">
        <p14:creationId xmlns:p14="http://schemas.microsoft.com/office/powerpoint/2010/main" val="85831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Autofit/>
          </a:bodyPr>
          <a:lstStyle/>
          <a:p>
            <a:pPr algn="ctr"/>
            <a:r>
              <a:rPr lang="pl-PL" sz="2400" b="1" dirty="0">
                <a:solidFill>
                  <a:schemeClr val="tx1"/>
                </a:solidFill>
                <a:cs typeface="Calibri" panose="020F0502020204030204" pitchFamily="34" charset="0"/>
              </a:rPr>
              <a:t>Weryfikacja wykonania zadań i realizacji operacji:</a:t>
            </a:r>
            <a:br>
              <a:rPr lang="pl-PL" sz="2400" b="1" dirty="0">
                <a:solidFill>
                  <a:schemeClr val="tx1"/>
                </a:solidFill>
                <a:cs typeface="Calibri" panose="020F0502020204030204" pitchFamily="34" charset="0"/>
              </a:rPr>
            </a:br>
            <a:endParaRPr lang="pl-PL" sz="2400" b="1" dirty="0">
              <a:solidFill>
                <a:schemeClr val="tx1"/>
              </a:solidFill>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dirty="0" err="1">
                <a:solidFill>
                  <a:schemeClr val="tx1"/>
                </a:solidFill>
                <a:latin typeface="+mj-lt"/>
              </a:rPr>
              <a:t>Grantobiorca</a:t>
            </a:r>
            <a:r>
              <a:rPr lang="pl-PL" dirty="0">
                <a:solidFill>
                  <a:schemeClr val="tx1"/>
                </a:solidFill>
                <a:latin typeface="+mj-lt"/>
              </a:rPr>
              <a:t> zobowiązany jest do:</a:t>
            </a:r>
          </a:p>
          <a:p>
            <a:pPr>
              <a:buFont typeface="+mj-lt"/>
              <a:buAutoNum type="alphaLcPeriod"/>
            </a:pPr>
            <a:r>
              <a:rPr lang="pl-PL" dirty="0">
                <a:solidFill>
                  <a:schemeClr val="tx1"/>
                </a:solidFill>
                <a:latin typeface="+mj-lt"/>
              </a:rPr>
              <a:t>dokumentowania każdego etapu realizacja operacji (dokumenty, zdjęcia, filmy),</a:t>
            </a:r>
          </a:p>
          <a:p>
            <a:pPr>
              <a:buFont typeface="+mj-lt"/>
              <a:buAutoNum type="alphaLcPeriod"/>
            </a:pPr>
            <a:r>
              <a:rPr lang="pl-PL" dirty="0">
                <a:solidFill>
                  <a:schemeClr val="tx1"/>
                </a:solidFill>
                <a:latin typeface="+mj-lt"/>
              </a:rPr>
              <a:t>prowadzenia dokumentacji finansowo-księgowej związanej z wydatkami ponoszonymi w ramach realizacji operacji,</a:t>
            </a:r>
          </a:p>
          <a:p>
            <a:pPr>
              <a:buFont typeface="+mj-lt"/>
              <a:buAutoNum type="alphaLcPeriod"/>
            </a:pPr>
            <a:r>
              <a:rPr lang="pl-PL" dirty="0">
                <a:solidFill>
                  <a:schemeClr val="tx1"/>
                </a:solidFill>
                <a:latin typeface="+mj-lt"/>
              </a:rPr>
              <a:t>prowadzenia odrębnego systemu rachunkowości, umożliwiającego identyfikację wszystkich zdarzeń związanych z realizacją operacji.  </a:t>
            </a:r>
          </a:p>
          <a:p>
            <a:pPr>
              <a:buFont typeface="Wingdings" panose="05000000000000000000" pitchFamily="2" charset="2"/>
              <a:buChar char="§"/>
            </a:pPr>
            <a:r>
              <a:rPr lang="pl-PL" dirty="0">
                <a:solidFill>
                  <a:schemeClr val="tx1"/>
                </a:solidFill>
                <a:latin typeface="+mj-lt"/>
              </a:rPr>
              <a:t>Koszty kwalifikowalne zwracane są, jeśli zostały one poniesione od dnia, w którym została podpisana umowa z wnioskodawcą i są zgodne z warunkami określonymi w przepisach prawa oraz umowie o powierzenie grantu, na podstawie prawidłowo wystawionej i opisanej faktury lub dokumentu księgowego.</a:t>
            </a:r>
          </a:p>
          <a:p>
            <a:pPr>
              <a:buFont typeface="Wingdings" panose="05000000000000000000" pitchFamily="2" charset="2"/>
              <a:buChar char="§"/>
            </a:pPr>
            <a:r>
              <a:rPr lang="pl-PL" dirty="0" err="1">
                <a:solidFill>
                  <a:schemeClr val="tx1"/>
                </a:solidFill>
                <a:latin typeface="+mj-lt"/>
              </a:rPr>
              <a:t>Grantobiorca</a:t>
            </a:r>
            <a:r>
              <a:rPr lang="pl-PL" dirty="0">
                <a:solidFill>
                  <a:schemeClr val="tx1"/>
                </a:solidFill>
                <a:latin typeface="+mj-lt"/>
              </a:rPr>
              <a:t> może ponosić wydatki w formie rozliczenia bezgotówkowego lub gotówkowego do 1000,00 zł. </a:t>
            </a:r>
          </a:p>
          <a:p>
            <a:pPr>
              <a:buFont typeface="Wingdings" panose="05000000000000000000" pitchFamily="2" charset="2"/>
              <a:buChar char="§"/>
            </a:pPr>
            <a:endParaRPr lang="pl-PL" dirty="0">
              <a:solidFill>
                <a:schemeClr val="tx1"/>
              </a:solidFill>
              <a:latin typeface="+mj-lt"/>
            </a:endParaRPr>
          </a:p>
          <a:p>
            <a:pPr>
              <a:buFont typeface="Wingdings" panose="05000000000000000000" pitchFamily="2" charset="2"/>
              <a:buChar char="§"/>
            </a:pPr>
            <a:endParaRPr lang="pl-PL" dirty="0">
              <a:solidFill>
                <a:schemeClr val="tx1"/>
              </a:solidFill>
              <a:latin typeface="+mj-lt"/>
            </a:endParaRPr>
          </a:p>
          <a:p>
            <a:pPr>
              <a:buFont typeface="Wingdings" panose="05000000000000000000" pitchFamily="2" charset="2"/>
              <a:buChar char="§"/>
            </a:pPr>
            <a:endParaRPr lang="pl-PL" dirty="0">
              <a:solidFill>
                <a:schemeClr val="tx1"/>
              </a:solidFill>
              <a:latin typeface="+mj-lt"/>
              <a:cs typeface="Calibri" panose="020F0502020204030204" pitchFamily="34" charset="0"/>
            </a:endParaRPr>
          </a:p>
        </p:txBody>
      </p:sp>
    </p:spTree>
    <p:extLst>
      <p:ext uri="{BB962C8B-B14F-4D97-AF65-F5344CB8AC3E}">
        <p14:creationId xmlns:p14="http://schemas.microsoft.com/office/powerpoint/2010/main" val="398443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733927"/>
            <a:ext cx="8915400" cy="5909038"/>
          </a:xfrm>
        </p:spPr>
        <p:txBody>
          <a:bodyPr>
            <a:normAutofit/>
          </a:bodyPr>
          <a:lstStyle/>
          <a:p>
            <a:pPr>
              <a:buFont typeface="Wingdings" panose="05000000000000000000" pitchFamily="2" charset="2"/>
              <a:buChar char="§"/>
            </a:pPr>
            <a:r>
              <a:rPr lang="pl-PL" sz="2000" dirty="0">
                <a:solidFill>
                  <a:schemeClr val="tx1"/>
                </a:solidFill>
              </a:rPr>
              <a:t>Dokumenty kasowe przedstawiane do refundacji powinny odpowiadać warunkom, o których mowa w Ustawie o rachunkowości z dnia 29.09.1994r. oraz zawierać na odwrocie dokumentu opis wskazujący na to, że wydatek został poniesiony w ramach realizacji operacji.</a:t>
            </a:r>
            <a:br>
              <a:rPr lang="pl-PL" sz="2000" dirty="0">
                <a:solidFill>
                  <a:schemeClr val="tx1"/>
                </a:solidFill>
              </a:rPr>
            </a:br>
            <a:r>
              <a:rPr lang="pl-PL" sz="2000" dirty="0">
                <a:solidFill>
                  <a:schemeClr val="tx1"/>
                </a:solidFill>
              </a:rPr>
              <a:t>Opis te powinien wskazywać:</a:t>
            </a:r>
          </a:p>
          <a:p>
            <a:pPr marL="457200" indent="-457200">
              <a:buFont typeface="+mj-lt"/>
              <a:buAutoNum type="alphaLcPeriod"/>
            </a:pPr>
            <a:r>
              <a:rPr lang="pl-PL" sz="2000" dirty="0">
                <a:solidFill>
                  <a:schemeClr val="tx1"/>
                </a:solidFill>
              </a:rPr>
              <a:t>Datę i numer umowy o powierzenie grantu,</a:t>
            </a:r>
          </a:p>
          <a:p>
            <a:pPr marL="457200" indent="-457200">
              <a:buFont typeface="+mj-lt"/>
              <a:buAutoNum type="alphaLcPeriod"/>
            </a:pPr>
            <a:r>
              <a:rPr lang="pl-PL" sz="2000" dirty="0">
                <a:solidFill>
                  <a:schemeClr val="tx1"/>
                </a:solidFill>
              </a:rPr>
              <a:t>Zadanie, którego dotyczy dokument,</a:t>
            </a:r>
          </a:p>
          <a:p>
            <a:pPr marL="457200" indent="-457200">
              <a:buFont typeface="+mj-lt"/>
              <a:buAutoNum type="alphaLcPeriod"/>
            </a:pPr>
            <a:r>
              <a:rPr lang="pl-PL" sz="2000" dirty="0">
                <a:solidFill>
                  <a:schemeClr val="tx1"/>
                </a:solidFill>
              </a:rPr>
              <a:t>Wyszczególnienie, w jakim zakresie wydatek został pokryty z kwoty otrzymanego grantu, a w jakim ze środków własnych – jeżeli </a:t>
            </a:r>
            <a:r>
              <a:rPr lang="pl-PL" sz="2000" dirty="0" err="1">
                <a:solidFill>
                  <a:schemeClr val="tx1"/>
                </a:solidFill>
              </a:rPr>
              <a:t>Grantobiorca</a:t>
            </a:r>
            <a:r>
              <a:rPr lang="pl-PL" sz="2000" dirty="0">
                <a:solidFill>
                  <a:schemeClr val="tx1"/>
                </a:solidFill>
              </a:rPr>
              <a:t> wnosi wkład własny,</a:t>
            </a:r>
          </a:p>
          <a:p>
            <a:pPr marL="457200" indent="-457200">
              <a:buFont typeface="+mj-lt"/>
              <a:buAutoNum type="alphaLcPeriod"/>
            </a:pPr>
            <a:r>
              <a:rPr lang="pl-PL" sz="2000" dirty="0">
                <a:solidFill>
                  <a:schemeClr val="tx1"/>
                </a:solidFill>
              </a:rPr>
              <a:t>Dokumenty również powinny być w całości opłacone.</a:t>
            </a:r>
          </a:p>
          <a:p>
            <a:pPr>
              <a:buFont typeface="Wingdings" panose="05000000000000000000" pitchFamily="2" charset="2"/>
              <a:buChar char="§"/>
            </a:pPr>
            <a:r>
              <a:rPr lang="pl-PL" sz="2000" dirty="0" err="1">
                <a:solidFill>
                  <a:schemeClr val="tx1"/>
                </a:solidFill>
              </a:rPr>
              <a:t>Grantobiorca</a:t>
            </a:r>
            <a:r>
              <a:rPr lang="pl-PL" sz="2000" dirty="0">
                <a:solidFill>
                  <a:schemeClr val="tx1"/>
                </a:solidFill>
              </a:rPr>
              <a:t> zobowiązany jest do przechowywania dokumentów dotyczących realizacji operacji przez okres 5 lat od dnia dokonania płatności końcowej.</a:t>
            </a:r>
          </a:p>
          <a:p>
            <a:pPr>
              <a:buFont typeface="Wingdings" panose="05000000000000000000" pitchFamily="2" charset="2"/>
              <a:buChar char="§"/>
            </a:pPr>
            <a:endParaRPr lang="pl-PL" sz="2000" dirty="0"/>
          </a:p>
        </p:txBody>
      </p:sp>
    </p:spTree>
    <p:extLst>
      <p:ext uri="{BB962C8B-B14F-4D97-AF65-F5344CB8AC3E}">
        <p14:creationId xmlns:p14="http://schemas.microsoft.com/office/powerpoint/2010/main" val="1947108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53117" y="757990"/>
            <a:ext cx="8915400" cy="5909038"/>
          </a:xfrm>
        </p:spPr>
        <p:txBody>
          <a:bodyPr>
            <a:normAutofit/>
          </a:bodyPr>
          <a:lstStyle/>
          <a:p>
            <a:pPr>
              <a:buFont typeface="Wingdings" panose="05000000000000000000" pitchFamily="2" charset="2"/>
              <a:buChar char="§"/>
            </a:pPr>
            <a:r>
              <a:rPr lang="pl-PL" sz="2000" dirty="0">
                <a:solidFill>
                  <a:schemeClr val="tx1"/>
                </a:solidFill>
              </a:rPr>
              <a:t>Kwota grantu wypłacana jest jednorazowo lub - w przypadku, gdy operacja realizowana jest w dwóch etapach – w dwóch transzach, w formie refundacji poniesionych kosztów kwalifikowalnych.</a:t>
            </a:r>
          </a:p>
          <a:p>
            <a:pPr>
              <a:buFont typeface="Wingdings" panose="05000000000000000000" pitchFamily="2" charset="2"/>
              <a:buChar char="§"/>
            </a:pPr>
            <a:r>
              <a:rPr lang="pl-PL" sz="2000" dirty="0">
                <a:solidFill>
                  <a:schemeClr val="tx1"/>
                </a:solidFill>
              </a:rPr>
              <a:t>Kwota grantu wypłacana jest na podstawie wniosku/wniosków o rozliczenie grantu, składanego w terminach określonych w Umowie po zakończeniu realizacji operacji lub zakończeniu realizacji danego etapu operacji. </a:t>
            </a:r>
          </a:p>
          <a:p>
            <a:pPr>
              <a:buFont typeface="Wingdings" panose="05000000000000000000" pitchFamily="2" charset="2"/>
              <a:buChar char="§"/>
            </a:pPr>
            <a:r>
              <a:rPr lang="pl-PL" sz="2000" dirty="0">
                <a:solidFill>
                  <a:schemeClr val="tx1"/>
                </a:solidFill>
              </a:rPr>
              <a:t>Wniosek o rozliczenie grantu sporządzony jest przez </a:t>
            </a:r>
            <a:r>
              <a:rPr lang="pl-PL" sz="2000" dirty="0" err="1">
                <a:solidFill>
                  <a:schemeClr val="tx1"/>
                </a:solidFill>
              </a:rPr>
              <a:t>Grantobiorcę</a:t>
            </a:r>
            <a:r>
              <a:rPr lang="pl-PL" sz="2000" dirty="0">
                <a:solidFill>
                  <a:schemeClr val="tx1"/>
                </a:solidFill>
              </a:rPr>
              <a:t> na formularzu udostępnionym przez LGD, składany jest bezpośrednio w biurze LGD, w formie elektronicznej i papierowej wraz z wymaganymi załącznikami i oryginałami dokumentów księgowych. </a:t>
            </a:r>
          </a:p>
          <a:p>
            <a:pPr>
              <a:buFont typeface="Wingdings" panose="05000000000000000000" pitchFamily="2" charset="2"/>
              <a:buChar char="§"/>
            </a:pPr>
            <a:r>
              <a:rPr lang="pl-PL" sz="2000" dirty="0">
                <a:solidFill>
                  <a:schemeClr val="tx1"/>
                </a:solidFill>
              </a:rPr>
              <a:t>Niezłożenie przez </a:t>
            </a:r>
            <a:r>
              <a:rPr lang="pl-PL" sz="2000" dirty="0" err="1">
                <a:solidFill>
                  <a:schemeClr val="tx1"/>
                </a:solidFill>
              </a:rPr>
              <a:t>Grantobiorcę</a:t>
            </a:r>
            <a:r>
              <a:rPr lang="pl-PL" sz="2000" dirty="0">
                <a:solidFill>
                  <a:schemeClr val="tx1"/>
                </a:solidFill>
              </a:rPr>
              <a:t> wniosku w wyznaczonym terminie stanowi podstawę do rozwiązania umowy o powierzenie grantu.</a:t>
            </a:r>
          </a:p>
        </p:txBody>
      </p:sp>
    </p:spTree>
    <p:extLst>
      <p:ext uri="{BB962C8B-B14F-4D97-AF65-F5344CB8AC3E}">
        <p14:creationId xmlns:p14="http://schemas.microsoft.com/office/powerpoint/2010/main" val="188465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733927"/>
            <a:ext cx="8915400" cy="5909038"/>
          </a:xfrm>
        </p:spPr>
        <p:txBody>
          <a:bodyPr>
            <a:normAutofit/>
          </a:bodyPr>
          <a:lstStyle/>
          <a:p>
            <a:pPr>
              <a:buFont typeface="Wingdings" panose="05000000000000000000" pitchFamily="2" charset="2"/>
              <a:buChar char="§"/>
            </a:pPr>
            <a:r>
              <a:rPr lang="pl-PL" dirty="0">
                <a:solidFill>
                  <a:schemeClr val="tx1"/>
                </a:solidFill>
              </a:rPr>
              <a:t>Wniosek o rozliczenie grantu rozpatrywany jest w terminie 14 dni od dnia jego złożenia.</a:t>
            </a:r>
          </a:p>
          <a:p>
            <a:pPr>
              <a:buFont typeface="Wingdings" panose="05000000000000000000" pitchFamily="2" charset="2"/>
              <a:buChar char="§"/>
            </a:pPr>
            <a:r>
              <a:rPr lang="pl-PL" dirty="0">
                <a:solidFill>
                  <a:schemeClr val="tx1"/>
                </a:solidFill>
              </a:rPr>
              <a:t>Weryfikacja wniosku o rozliczenie grantu polega na sprawdzeniu zgodności realizacji operacji z warunkami określonymi w przepisach prawa oraz w umowie o powierzenie grantu ( w szczególności pod względem spełnienia warunków w zakresie kompletności i poprawności formalnej wniosku oraz prawidłowości realizacji i finansowania operacji lub jej etapu).</a:t>
            </a:r>
          </a:p>
          <a:p>
            <a:pPr>
              <a:buFont typeface="Wingdings" panose="05000000000000000000" pitchFamily="2" charset="2"/>
              <a:buChar char="§"/>
            </a:pPr>
            <a:r>
              <a:rPr lang="pl-PL" dirty="0">
                <a:solidFill>
                  <a:schemeClr val="tx1"/>
                </a:solidFill>
              </a:rPr>
              <a:t>LGD może wezwać </a:t>
            </a:r>
            <a:r>
              <a:rPr lang="pl-PL" dirty="0" err="1">
                <a:solidFill>
                  <a:schemeClr val="tx1"/>
                </a:solidFill>
              </a:rPr>
              <a:t>Grantobiorcę</a:t>
            </a:r>
            <a:r>
              <a:rPr lang="pl-PL" dirty="0">
                <a:solidFill>
                  <a:schemeClr val="tx1"/>
                </a:solidFill>
              </a:rPr>
              <a:t> do uzupełnień lub poprawienia wniosku o rozliczenie grantu, dostarczenia dodatkowych dokumentów lub złożenia dodatkowych wyjaśnień, wyznaczając </a:t>
            </a:r>
            <a:r>
              <a:rPr lang="pl-PL" dirty="0" err="1">
                <a:solidFill>
                  <a:schemeClr val="tx1"/>
                </a:solidFill>
              </a:rPr>
              <a:t>Grantobiorcy</a:t>
            </a:r>
            <a:r>
              <a:rPr lang="pl-PL" dirty="0">
                <a:solidFill>
                  <a:schemeClr val="tx1"/>
                </a:solidFill>
              </a:rPr>
              <a:t> w tym celu termin nie krótszy niż 7 dni.</a:t>
            </a:r>
          </a:p>
          <a:p>
            <a:pPr>
              <a:buFont typeface="Wingdings" panose="05000000000000000000" pitchFamily="2" charset="2"/>
              <a:buChar char="§"/>
            </a:pPr>
            <a:r>
              <a:rPr lang="pl-PL" dirty="0">
                <a:solidFill>
                  <a:schemeClr val="tx1"/>
                </a:solidFill>
              </a:rPr>
              <a:t>Po zweryfikowaniu wniosku o rozliczenie grantu LGD informuje </a:t>
            </a:r>
            <a:r>
              <a:rPr lang="pl-PL" dirty="0" err="1">
                <a:solidFill>
                  <a:schemeClr val="tx1"/>
                </a:solidFill>
              </a:rPr>
              <a:t>Grantobiorcę</a:t>
            </a:r>
            <a:r>
              <a:rPr lang="pl-PL" dirty="0">
                <a:solidFill>
                  <a:schemeClr val="tx1"/>
                </a:solidFill>
              </a:rPr>
              <a:t> o wynikach weryfikacji i wskazuje jakie koszty zostały zatwierdzone oraz które koszty zostały uznane za niekwalifikowalne wraz z uzasadnieniem decyzji. </a:t>
            </a:r>
          </a:p>
          <a:p>
            <a:pPr>
              <a:buFont typeface="Wingdings" panose="05000000000000000000" pitchFamily="2" charset="2"/>
              <a:buChar char="§"/>
            </a:pPr>
            <a:r>
              <a:rPr lang="pl-PL" dirty="0">
                <a:solidFill>
                  <a:schemeClr val="tx1"/>
                </a:solidFill>
              </a:rPr>
              <a:t>Kwota grantu wynikająca z zatwierdzonego wniosku o rozliczenie grantu zostaje wypłacona w terminie 2 miesięcy od dnia złożenia tego wniosku.</a:t>
            </a:r>
          </a:p>
          <a:p>
            <a:pPr>
              <a:buFont typeface="Wingdings" panose="05000000000000000000" pitchFamily="2" charset="2"/>
              <a:buChar char="§"/>
            </a:pPr>
            <a:endParaRPr lang="pl-PL" dirty="0"/>
          </a:p>
        </p:txBody>
      </p:sp>
    </p:spTree>
    <p:extLst>
      <p:ext uri="{BB962C8B-B14F-4D97-AF65-F5344CB8AC3E}">
        <p14:creationId xmlns:p14="http://schemas.microsoft.com/office/powerpoint/2010/main" val="251448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Autofit/>
          </a:bodyPr>
          <a:lstStyle/>
          <a:p>
            <a:pPr algn="ctr"/>
            <a:r>
              <a:rPr lang="pl-PL" sz="2800" b="1" dirty="0">
                <a:solidFill>
                  <a:schemeClr val="tx1"/>
                </a:solidFill>
                <a:latin typeface="Century Gothic" panose="020B0502020202020204" pitchFamily="34" charset="0"/>
                <a:cs typeface="Calibri" panose="020F0502020204030204" pitchFamily="34" charset="0"/>
              </a:rPr>
              <a:t>Sprawozdawczość:</a:t>
            </a:r>
            <a:br>
              <a:rPr lang="pl-PL" sz="2800" b="1" dirty="0">
                <a:solidFill>
                  <a:schemeClr val="tx1"/>
                </a:solidFill>
                <a:latin typeface="Century Gothic" panose="020B0502020202020204" pitchFamily="34" charset="0"/>
                <a:cs typeface="Calibri" panose="020F0502020204030204" pitchFamily="34" charset="0"/>
              </a:rPr>
            </a:br>
            <a:endParaRPr lang="pl-PL" sz="2800"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rPr>
              <a:t>Po zakończeniu realizacji operacji wraz z wnioskiem o płatność końcową, </a:t>
            </a:r>
            <a:r>
              <a:rPr lang="pl-PL" sz="2000" dirty="0" err="1">
                <a:solidFill>
                  <a:schemeClr val="tx1"/>
                </a:solidFill>
              </a:rPr>
              <a:t>Grantobiorca</a:t>
            </a:r>
            <a:r>
              <a:rPr lang="pl-PL" sz="2000" dirty="0">
                <a:solidFill>
                  <a:schemeClr val="tx1"/>
                </a:solidFill>
              </a:rPr>
              <a:t> składa do LGD sprawozdanie merytoryczne z realizacji operacji na formularzu udostępnionym przez LGD, w wersji papierowej.</a:t>
            </a:r>
          </a:p>
          <a:p>
            <a:pPr>
              <a:buFont typeface="Wingdings" panose="05000000000000000000" pitchFamily="2" charset="2"/>
              <a:buChar char="§"/>
            </a:pPr>
            <a:r>
              <a:rPr lang="pl-PL" sz="2000" dirty="0">
                <a:solidFill>
                  <a:schemeClr val="tx1"/>
                </a:solidFill>
              </a:rPr>
              <a:t>LGD może wezwać </a:t>
            </a:r>
            <a:r>
              <a:rPr lang="pl-PL" sz="2000" dirty="0" err="1">
                <a:solidFill>
                  <a:schemeClr val="tx1"/>
                </a:solidFill>
              </a:rPr>
              <a:t>Grantobiorcę</a:t>
            </a:r>
            <a:r>
              <a:rPr lang="pl-PL" sz="2000" dirty="0">
                <a:solidFill>
                  <a:schemeClr val="tx1"/>
                </a:solidFill>
              </a:rPr>
              <a:t> do uzupełnień/wyjaśnień wyznaczając w tym celu termin nie krótszy niż 7 dni.</a:t>
            </a:r>
          </a:p>
          <a:p>
            <a:pPr>
              <a:buFont typeface="Wingdings" panose="05000000000000000000" pitchFamily="2" charset="2"/>
              <a:buChar char="§"/>
            </a:pPr>
            <a:r>
              <a:rPr lang="pl-PL" sz="2000" dirty="0">
                <a:solidFill>
                  <a:schemeClr val="tx1"/>
                </a:solidFill>
              </a:rPr>
              <a:t>Niezłożenie sprawozdania lub jego korekty wstrzymuje wypłatę kwoty grantu oraz może stanowić podstawę do rozwiązania umowy o powierzenie grantu.</a:t>
            </a:r>
          </a:p>
          <a:p>
            <a:pPr>
              <a:buFont typeface="Wingdings" panose="05000000000000000000" pitchFamily="2" charset="2"/>
              <a:buChar char="§"/>
            </a:pPr>
            <a:endParaRPr lang="pl-PL" sz="2000" dirty="0"/>
          </a:p>
          <a:p>
            <a:pPr>
              <a:buFont typeface="Wingdings" panose="05000000000000000000" pitchFamily="2" charset="2"/>
              <a:buChar char="§"/>
            </a:pPr>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366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Autofit/>
          </a:bodyPr>
          <a:lstStyle/>
          <a:p>
            <a:pPr algn="ctr"/>
            <a:r>
              <a:rPr lang="pl-PL" sz="2800" b="1" dirty="0">
                <a:solidFill>
                  <a:schemeClr val="tx1"/>
                </a:solidFill>
                <a:latin typeface="Century Gothic" panose="020B0502020202020204" pitchFamily="34" charset="0"/>
                <a:cs typeface="Calibri" panose="020F0502020204030204" pitchFamily="34" charset="0"/>
              </a:rPr>
              <a:t>Monitoring i kontrola – postanowienia ogólne:</a:t>
            </a:r>
            <a:br>
              <a:rPr lang="pl-PL" sz="2800" b="1" dirty="0">
                <a:solidFill>
                  <a:schemeClr val="tx1"/>
                </a:solidFill>
                <a:latin typeface="Century Gothic" panose="020B0502020202020204" pitchFamily="34" charset="0"/>
                <a:cs typeface="Calibri" panose="020F0502020204030204" pitchFamily="34" charset="0"/>
              </a:rPr>
            </a:br>
            <a:endParaRPr lang="pl-PL" sz="2800"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rPr>
              <a:t>LGD ma prawo przeprowadzić monitoring i kontrolę realizacji operacji przez </a:t>
            </a:r>
            <a:r>
              <a:rPr lang="pl-PL" sz="2000" dirty="0" err="1">
                <a:solidFill>
                  <a:schemeClr val="tx1"/>
                </a:solidFill>
              </a:rPr>
              <a:t>Grantobiorcę</a:t>
            </a:r>
            <a:r>
              <a:rPr lang="pl-PL" sz="2000" dirty="0">
                <a:solidFill>
                  <a:schemeClr val="tx1"/>
                </a:solidFill>
              </a:rPr>
              <a:t>.</a:t>
            </a:r>
          </a:p>
          <a:p>
            <a:pPr>
              <a:buFont typeface="Wingdings" panose="05000000000000000000" pitchFamily="2" charset="2"/>
              <a:buChar char="§"/>
            </a:pPr>
            <a:r>
              <a:rPr lang="pl-PL" sz="2000" dirty="0">
                <a:solidFill>
                  <a:schemeClr val="tx1"/>
                </a:solidFill>
              </a:rPr>
              <a:t>Monitoring i kontrola mogą odbywać się zarówno w czasie realizacji operacji, jak i po jej zrealizowaniu, w okresie 5 lat od dokonania płatności końcowej.</a:t>
            </a:r>
          </a:p>
          <a:p>
            <a:pPr>
              <a:buFont typeface="Wingdings" panose="05000000000000000000" pitchFamily="2" charset="2"/>
              <a:buChar char="§"/>
            </a:pPr>
            <a:r>
              <a:rPr lang="pl-PL" sz="2000" dirty="0">
                <a:solidFill>
                  <a:schemeClr val="tx1"/>
                </a:solidFill>
              </a:rPr>
              <a:t>O przeprowadzeniu czynności monitoringu lub kontroli decyduje Zarząd, ustalając jednocześnie rodzaj i termin przeprowadzania poszczególnych czynności.</a:t>
            </a:r>
          </a:p>
          <a:p>
            <a:pPr>
              <a:buFont typeface="Wingdings" panose="05000000000000000000" pitchFamily="2" charset="2"/>
              <a:buChar char="§"/>
            </a:pPr>
            <a:r>
              <a:rPr lang="pl-PL" sz="2000" dirty="0">
                <a:solidFill>
                  <a:schemeClr val="tx1"/>
                </a:solidFill>
              </a:rPr>
              <a:t>Monitoring i kontrolę przeprowadzają pracownicy biura LGD.</a:t>
            </a:r>
          </a:p>
          <a:p>
            <a:pPr>
              <a:buFont typeface="Wingdings" panose="05000000000000000000" pitchFamily="2" charset="2"/>
              <a:buChar char="§"/>
            </a:pPr>
            <a:r>
              <a:rPr lang="pl-PL" sz="2000" dirty="0">
                <a:solidFill>
                  <a:schemeClr val="tx1"/>
                </a:solidFill>
              </a:rPr>
              <a:t>Zarząd może również zlecić wykonanie kontroli zewnętrznym ekspertom.</a:t>
            </a:r>
          </a:p>
          <a:p>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435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latin typeface="Century Gothic" panose="020B0502020202020204" pitchFamily="34" charset="0"/>
                <a:cs typeface="Calibri" panose="020F0502020204030204" pitchFamily="34" charset="0"/>
              </a:rPr>
              <a:t>Monitoring:</a:t>
            </a:r>
            <a:br>
              <a:rPr lang="pl-PL" b="1" dirty="0">
                <a:solidFill>
                  <a:schemeClr val="tx1"/>
                </a:solidFill>
                <a:latin typeface="Century Gothic" panose="020B0502020202020204" pitchFamily="34" charset="0"/>
                <a:cs typeface="Calibri" panose="020F0502020204030204" pitchFamily="34" charset="0"/>
              </a:rPr>
            </a:br>
            <a:endParaRPr lang="pl-PL"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lnSpcReduction="10000"/>
          </a:bodyPr>
          <a:lstStyle/>
          <a:p>
            <a:pPr>
              <a:buFont typeface="Wingdings" panose="05000000000000000000" pitchFamily="2" charset="2"/>
              <a:buChar char="§"/>
            </a:pPr>
            <a:r>
              <a:rPr lang="pl-PL" sz="2000" dirty="0">
                <a:solidFill>
                  <a:schemeClr val="tx1"/>
                </a:solidFill>
              </a:rPr>
              <a:t>Celem monitoringu jest sprawdzenie prawidłowości realizacji operacji, sporządzania dokumentacji oraz poprawności wydatkowania środków.</a:t>
            </a:r>
          </a:p>
          <a:p>
            <a:pPr>
              <a:buFont typeface="Wingdings" panose="05000000000000000000" pitchFamily="2" charset="2"/>
              <a:buChar char="§"/>
            </a:pPr>
            <a:r>
              <a:rPr lang="pl-PL" sz="2000" dirty="0">
                <a:solidFill>
                  <a:schemeClr val="tx1"/>
                </a:solidFill>
              </a:rPr>
              <a:t>Ponadto, monitoring powinien zidentyfikować ewentualne problemy w realizacji operacji oraz wprowadzić działania naprawcze.</a:t>
            </a:r>
          </a:p>
          <a:p>
            <a:pPr>
              <a:buFont typeface="Wingdings" panose="05000000000000000000" pitchFamily="2" charset="2"/>
              <a:buChar char="§"/>
            </a:pPr>
            <a:r>
              <a:rPr lang="pl-PL" sz="2000" dirty="0">
                <a:solidFill>
                  <a:schemeClr val="tx1"/>
                </a:solidFill>
              </a:rPr>
              <a:t>O planowanym przeprowadzeniu monitoringu LGD informuje </a:t>
            </a:r>
            <a:r>
              <a:rPr lang="pl-PL" sz="2000" dirty="0" err="1">
                <a:solidFill>
                  <a:schemeClr val="tx1"/>
                </a:solidFill>
              </a:rPr>
              <a:t>Grantobiorcę</a:t>
            </a:r>
            <a:r>
              <a:rPr lang="pl-PL" sz="2000" dirty="0">
                <a:solidFill>
                  <a:schemeClr val="tx1"/>
                </a:solidFill>
              </a:rPr>
              <a:t> nie wcześniej niż 7 dni. </a:t>
            </a:r>
            <a:r>
              <a:rPr lang="pl-PL" sz="2000" dirty="0" err="1">
                <a:solidFill>
                  <a:schemeClr val="tx1"/>
                </a:solidFill>
              </a:rPr>
              <a:t>Grantobiorca</a:t>
            </a:r>
            <a:r>
              <a:rPr lang="pl-PL" sz="2000" dirty="0">
                <a:solidFill>
                  <a:schemeClr val="tx1"/>
                </a:solidFill>
              </a:rPr>
              <a:t> może być zobowiązany do przedłożenia żądanych dokumentów.</a:t>
            </a:r>
          </a:p>
          <a:p>
            <a:pPr>
              <a:buFont typeface="Wingdings" panose="05000000000000000000" pitchFamily="2" charset="2"/>
              <a:buChar char="§"/>
            </a:pPr>
            <a:r>
              <a:rPr lang="pl-PL" sz="2000" dirty="0">
                <a:solidFill>
                  <a:schemeClr val="tx1"/>
                </a:solidFill>
              </a:rPr>
              <a:t>Monitoring prawidłowej realizacji operacji polega na:</a:t>
            </a:r>
          </a:p>
          <a:p>
            <a:pPr marL="457200" indent="-457200">
              <a:buFont typeface="+mj-lt"/>
              <a:buAutoNum type="alphaLcPeriod"/>
            </a:pPr>
            <a:r>
              <a:rPr lang="pl-PL" sz="2000" dirty="0">
                <a:solidFill>
                  <a:schemeClr val="tx1"/>
                </a:solidFill>
              </a:rPr>
              <a:t>monitoringu merytorycznym – w zakresie prawidłowości poszczególnych działań w ramach operacji,</a:t>
            </a:r>
          </a:p>
          <a:p>
            <a:pPr marL="457200" indent="-457200">
              <a:buFont typeface="+mj-lt"/>
              <a:buAutoNum type="alphaLcPeriod"/>
            </a:pPr>
            <a:r>
              <a:rPr lang="pl-PL" sz="2000" dirty="0">
                <a:solidFill>
                  <a:schemeClr val="tx1"/>
                </a:solidFill>
              </a:rPr>
              <a:t>monitoringu finansowym – w zakresie prawidłowości wydatkowania grantu i prowadzenia dokumentacji finansowo – księgowej.</a:t>
            </a:r>
          </a:p>
          <a:p>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7399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latin typeface="Century Gothic" panose="020B0502020202020204" pitchFamily="34" charset="0"/>
                <a:cs typeface="Calibri" panose="020F0502020204030204" pitchFamily="34" charset="0"/>
              </a:rPr>
              <a:t>Kontrola:</a:t>
            </a:r>
            <a:br>
              <a:rPr lang="pl-PL" b="1" dirty="0">
                <a:solidFill>
                  <a:schemeClr val="tx1"/>
                </a:solidFill>
                <a:latin typeface="Century Gothic" panose="020B0502020202020204" pitchFamily="34" charset="0"/>
                <a:cs typeface="Calibri" panose="020F0502020204030204" pitchFamily="34" charset="0"/>
              </a:rPr>
            </a:br>
            <a:endParaRPr lang="pl-PL"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latin typeface="Century Gothic" panose="020B0502020202020204" pitchFamily="34" charset="0"/>
                <a:cs typeface="Calibri" panose="020F0502020204030204" pitchFamily="34" charset="0"/>
              </a:rPr>
              <a:t>Kontrola może być przeprowadzona zarówno u </a:t>
            </a:r>
            <a:r>
              <a:rPr lang="pl-PL" sz="2000" dirty="0" err="1">
                <a:solidFill>
                  <a:schemeClr val="tx1"/>
                </a:solidFill>
                <a:latin typeface="Century Gothic" panose="020B0502020202020204" pitchFamily="34" charset="0"/>
                <a:cs typeface="Calibri" panose="020F0502020204030204" pitchFamily="34" charset="0"/>
              </a:rPr>
              <a:t>Grantobiorcy</a:t>
            </a:r>
            <a:r>
              <a:rPr lang="pl-PL" sz="2000" dirty="0">
                <a:solidFill>
                  <a:schemeClr val="tx1"/>
                </a:solidFill>
                <a:latin typeface="Century Gothic" panose="020B0502020202020204" pitchFamily="34" charset="0"/>
                <a:cs typeface="Calibri" panose="020F0502020204030204" pitchFamily="34" charset="0"/>
              </a:rPr>
              <a:t>, jak i w siedzibie LGD.</a:t>
            </a:r>
          </a:p>
          <a:p>
            <a:pPr>
              <a:buFont typeface="Wingdings" panose="05000000000000000000" pitchFamily="2" charset="2"/>
              <a:buChar char="§"/>
            </a:pPr>
            <a:r>
              <a:rPr lang="pl-PL" sz="2000" dirty="0">
                <a:solidFill>
                  <a:schemeClr val="tx1"/>
                </a:solidFill>
                <a:latin typeface="Century Gothic" panose="020B0502020202020204" pitchFamily="34" charset="0"/>
                <a:cs typeface="Calibri" panose="020F0502020204030204" pitchFamily="34" charset="0"/>
              </a:rPr>
              <a:t>Termin i zakres kontroli ustala Zarząd, o czym informuje </a:t>
            </a:r>
            <a:r>
              <a:rPr lang="pl-PL" sz="2000" dirty="0" err="1">
                <a:solidFill>
                  <a:schemeClr val="tx1"/>
                </a:solidFill>
                <a:latin typeface="Century Gothic" panose="020B0502020202020204" pitchFamily="34" charset="0"/>
                <a:cs typeface="Calibri" panose="020F0502020204030204" pitchFamily="34" charset="0"/>
              </a:rPr>
              <a:t>Grantobiorcę</a:t>
            </a:r>
            <a:r>
              <a:rPr lang="pl-PL" sz="2000" dirty="0">
                <a:solidFill>
                  <a:schemeClr val="tx1"/>
                </a:solidFill>
                <a:latin typeface="Century Gothic" panose="020B0502020202020204" pitchFamily="34" charset="0"/>
                <a:cs typeface="Calibri" panose="020F0502020204030204" pitchFamily="34" charset="0"/>
              </a:rPr>
              <a:t> na co najmniej 7 dni przed planowaną kontrolą. </a:t>
            </a:r>
          </a:p>
          <a:p>
            <a:pPr>
              <a:buFont typeface="Wingdings" panose="05000000000000000000" pitchFamily="2" charset="2"/>
              <a:buChar char="§"/>
            </a:pPr>
            <a:r>
              <a:rPr lang="pl-PL" sz="2000" dirty="0" err="1">
                <a:solidFill>
                  <a:schemeClr val="tx1"/>
                </a:solidFill>
                <a:latin typeface="Century Gothic" panose="020B0502020202020204" pitchFamily="34" charset="0"/>
                <a:cs typeface="Calibri" panose="020F0502020204030204" pitchFamily="34" charset="0"/>
              </a:rPr>
              <a:t>Grantobiorca</a:t>
            </a:r>
            <a:r>
              <a:rPr lang="pl-PL" sz="2000" dirty="0">
                <a:solidFill>
                  <a:schemeClr val="tx1"/>
                </a:solidFill>
                <a:latin typeface="Century Gothic" panose="020B0502020202020204" pitchFamily="34" charset="0"/>
                <a:cs typeface="Calibri" panose="020F0502020204030204" pitchFamily="34" charset="0"/>
              </a:rPr>
              <a:t> może być zobowiązany do przygotowania i dostarczenia do LGD stosownych dokumentów, do udzielenia wszelkich informacji i wyjaśnień związanych z realizacją operacji, a także do udostępnienia miejsca realizacji operacji.</a:t>
            </a:r>
          </a:p>
          <a:p>
            <a:pPr>
              <a:buFont typeface="Wingdings" panose="05000000000000000000" pitchFamily="2" charset="2"/>
              <a:buChar char="§"/>
            </a:pPr>
            <a:r>
              <a:rPr lang="pl-PL" sz="2000" dirty="0">
                <a:solidFill>
                  <a:schemeClr val="tx1"/>
                </a:solidFill>
                <a:latin typeface="Century Gothic" panose="020B0502020202020204" pitchFamily="34" charset="0"/>
                <a:cs typeface="Calibri" panose="020F0502020204030204" pitchFamily="34" charset="0"/>
              </a:rPr>
              <a:t>Ustalenia poczynione w trakcie kontroli mogą prowadzić do korekty wydatków kwalifikowalnych. W uzasadnionych przypadkach wydawane są zalecenia pokontrolne, a </a:t>
            </a:r>
            <a:r>
              <a:rPr lang="pl-PL" sz="2000" dirty="0" err="1">
                <a:solidFill>
                  <a:schemeClr val="tx1"/>
                </a:solidFill>
                <a:latin typeface="Century Gothic" panose="020B0502020202020204" pitchFamily="34" charset="0"/>
                <a:cs typeface="Calibri" panose="020F0502020204030204" pitchFamily="34" charset="0"/>
              </a:rPr>
              <a:t>Grantobiorca</a:t>
            </a:r>
            <a:r>
              <a:rPr lang="pl-PL" sz="2000" dirty="0">
                <a:solidFill>
                  <a:schemeClr val="tx1"/>
                </a:solidFill>
                <a:latin typeface="Century Gothic" panose="020B0502020202020204" pitchFamily="34" charset="0"/>
                <a:cs typeface="Calibri" panose="020F0502020204030204" pitchFamily="34" charset="0"/>
              </a:rPr>
              <a:t> zobowiązany jest do przeprowadzenia działań naprawczych w terminie nie dłuższym niż 14 dni oraz do powiadomienia LGD o ich wykonaniu.</a:t>
            </a:r>
          </a:p>
        </p:txBody>
      </p:sp>
    </p:spTree>
    <p:extLst>
      <p:ext uri="{BB962C8B-B14F-4D97-AF65-F5344CB8AC3E}">
        <p14:creationId xmlns:p14="http://schemas.microsoft.com/office/powerpoint/2010/main" val="231736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latin typeface="Calibri" panose="020F0502020204030204" pitchFamily="34" charset="0"/>
                <a:cs typeface="Calibri" panose="020F0502020204030204" pitchFamily="34" charset="0"/>
              </a:rPr>
              <a:t>O pomoc może się ubiegać…</a:t>
            </a:r>
            <a:br>
              <a:rPr lang="pl-PL" b="1" dirty="0">
                <a:solidFill>
                  <a:schemeClr val="tx1"/>
                </a:solidFill>
                <a:latin typeface="Calibri" panose="020F0502020204030204" pitchFamily="34" charset="0"/>
                <a:cs typeface="Calibri" panose="020F0502020204030204" pitchFamily="34" charset="0"/>
              </a:rPr>
            </a:br>
            <a:endParaRPr lang="pl-PL" b="1" dirty="0">
              <a:solidFill>
                <a:schemeClr val="tx1"/>
              </a:solidFill>
              <a:latin typeface="Calibri" panose="020F050202020403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rPr>
              <a:t>osoba prawna, jeżeli siedziba tej osoby lub oddziału znajduje się na terenie objętym LSR,</a:t>
            </a:r>
          </a:p>
          <a:p>
            <a:pPr>
              <a:buFont typeface="Wingdings" panose="05000000000000000000" pitchFamily="2" charset="2"/>
              <a:buChar char="§"/>
            </a:pPr>
            <a:r>
              <a:rPr lang="pl-PL" sz="2000" dirty="0">
                <a:solidFill>
                  <a:schemeClr val="tx1"/>
                </a:solidFill>
              </a:rPr>
              <a:t>jednostka sektora finansów publicznych</a:t>
            </a:r>
            <a:r>
              <a:rPr lang="pl-PL" sz="2000" dirty="0" smtClean="0">
                <a:solidFill>
                  <a:schemeClr val="tx1"/>
                </a:solidFill>
              </a:rPr>
              <a:t>,</a:t>
            </a:r>
            <a:endParaRPr lang="pl-PL" sz="2000" dirty="0">
              <a:solidFill>
                <a:schemeClr val="tx1"/>
              </a:solidFill>
            </a:endParaRPr>
          </a:p>
          <a:p>
            <a:pPr>
              <a:buFont typeface="Wingdings" panose="05000000000000000000" pitchFamily="2" charset="2"/>
              <a:buChar char="§"/>
            </a:pPr>
            <a:r>
              <a:rPr lang="pl-PL" sz="2000" dirty="0">
                <a:solidFill>
                  <a:schemeClr val="tx1"/>
                </a:solidFill>
              </a:rPr>
              <a:t>osoba fizyczna, pełnoletnia, posiadająca obywatelstwo państwa członkowskiego UE, zamieszkująca obszar objęty </a:t>
            </a:r>
            <a:r>
              <a:rPr lang="pl-PL" sz="2000" dirty="0" smtClean="0">
                <a:solidFill>
                  <a:schemeClr val="tx1"/>
                </a:solidFill>
              </a:rPr>
              <a:t>LSR </a:t>
            </a:r>
            <a:endParaRPr lang="pl-PL" sz="2000" dirty="0">
              <a:solidFill>
                <a:schemeClr val="tx1"/>
              </a:solidFill>
            </a:endParaRPr>
          </a:p>
          <a:p>
            <a:pPr>
              <a:buFont typeface="Wingdings" panose="05000000000000000000" pitchFamily="2" charset="2"/>
              <a:buChar char="§"/>
            </a:pPr>
            <a:endParaRPr lang="pl-PL" sz="2000" dirty="0">
              <a:solidFill>
                <a:schemeClr val="tx1"/>
              </a:solidFill>
            </a:endParaRPr>
          </a:p>
          <a:p>
            <a:pPr>
              <a:buFont typeface="Wingdings" panose="05000000000000000000" pitchFamily="2" charset="2"/>
              <a:buChar char="§"/>
            </a:pPr>
            <a:r>
              <a:rPr lang="pl-PL" sz="2000" dirty="0">
                <a:solidFill>
                  <a:schemeClr val="tx1"/>
                </a:solidFill>
              </a:rPr>
              <a:t>Wnioskodawca nie może prowadzić działalności gospodarczej. Wyjątkiem może być </a:t>
            </a:r>
            <a:r>
              <a:rPr lang="pl-PL" sz="2000" dirty="0" err="1">
                <a:solidFill>
                  <a:schemeClr val="tx1"/>
                </a:solidFill>
              </a:rPr>
              <a:t>grantobiorca</a:t>
            </a:r>
            <a:r>
              <a:rPr lang="pl-PL" sz="2000" dirty="0">
                <a:solidFill>
                  <a:schemeClr val="tx1"/>
                </a:solidFill>
              </a:rPr>
              <a:t>, który powołał jednostki organizacyjne i wykonuje działalność gospodarczą, jeżeli realizacja zadania, na które udzielany jest grant nie jest ściśle związana z przedmiotem prowadzonej działalności.  </a:t>
            </a:r>
          </a:p>
          <a:p>
            <a:pPr>
              <a:buFont typeface="Wingdings" panose="05000000000000000000" pitchFamily="2" charset="2"/>
              <a:buChar char="§"/>
            </a:pPr>
            <a:endParaRPr lang="pl-PL" sz="2000" dirty="0">
              <a:solidFill>
                <a:schemeClr val="tx1"/>
              </a:solidFill>
            </a:endParaRPr>
          </a:p>
          <a:p>
            <a:pPr>
              <a:buFont typeface="Wingdings" panose="05000000000000000000" pitchFamily="2" charset="2"/>
              <a:buChar char="§"/>
            </a:pPr>
            <a:endParaRPr lang="pl-PL" sz="2000" dirty="0">
              <a:solidFill>
                <a:schemeClr val="tx1"/>
              </a:solidFill>
            </a:endParaRPr>
          </a:p>
          <a:p>
            <a:pPr>
              <a:buFont typeface="Wingdings" panose="05000000000000000000" pitchFamily="2" charset="2"/>
              <a:buChar char="§"/>
            </a:pPr>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5154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latin typeface="Century Gothic" panose="020B0502020202020204" pitchFamily="34" charset="0"/>
                <a:cs typeface="Calibri" panose="020F0502020204030204" pitchFamily="34" charset="0"/>
              </a:rPr>
              <a:t>Zabezpieczenie realizacji umowy:</a:t>
            </a:r>
            <a:br>
              <a:rPr lang="pl-PL" b="1" dirty="0">
                <a:solidFill>
                  <a:schemeClr val="tx1"/>
                </a:solidFill>
                <a:latin typeface="Century Gothic" panose="020B0502020202020204" pitchFamily="34" charset="0"/>
                <a:cs typeface="Calibri" panose="020F0502020204030204" pitchFamily="34" charset="0"/>
              </a:rPr>
            </a:br>
            <a:endParaRPr lang="pl-PL"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latin typeface="Calibri" panose="020F0502020204030204" pitchFamily="34" charset="0"/>
                <a:cs typeface="Calibri" panose="020F0502020204030204" pitchFamily="34" charset="0"/>
              </a:rPr>
              <a:t>W celu zabezpieczenia prawidłowej realizacji umowy o powierzenie grantu, </a:t>
            </a:r>
            <a:r>
              <a:rPr lang="pl-PL" sz="2000" dirty="0" err="1">
                <a:solidFill>
                  <a:schemeClr val="tx1"/>
                </a:solidFill>
                <a:latin typeface="Calibri" panose="020F0502020204030204" pitchFamily="34" charset="0"/>
                <a:cs typeface="Calibri" panose="020F0502020204030204" pitchFamily="34" charset="0"/>
              </a:rPr>
              <a:t>Grantobiorca</a:t>
            </a:r>
            <a:r>
              <a:rPr lang="pl-PL" sz="2000" dirty="0">
                <a:solidFill>
                  <a:schemeClr val="tx1"/>
                </a:solidFill>
                <a:latin typeface="Calibri" panose="020F0502020204030204" pitchFamily="34" charset="0"/>
                <a:cs typeface="Calibri" panose="020F0502020204030204" pitchFamily="34" charset="0"/>
              </a:rPr>
              <a:t> składa w LGD weksel in blanco wraz z wypełnioną deklaracją wystawy weksla, który podpisywany jest w obecności Zarządu LGD. Wzór weksla oraz deklaracji udostępniany jest przez LGD.</a:t>
            </a:r>
          </a:p>
          <a:p>
            <a:pPr>
              <a:buFont typeface="Wingdings" panose="05000000000000000000" pitchFamily="2" charset="2"/>
              <a:buChar char="§"/>
            </a:pPr>
            <a:r>
              <a:rPr lang="pl-PL" sz="2000" dirty="0">
                <a:solidFill>
                  <a:schemeClr val="tx1"/>
                </a:solidFill>
                <a:latin typeface="Calibri" panose="020F0502020204030204" pitchFamily="34" charset="0"/>
                <a:cs typeface="Calibri" panose="020F0502020204030204" pitchFamily="34" charset="0"/>
              </a:rPr>
              <a:t>Weksel podpisywany jest przez osoby upoważnione do reprezentacji </a:t>
            </a:r>
            <a:r>
              <a:rPr lang="pl-PL" sz="2000" dirty="0" err="1">
                <a:solidFill>
                  <a:schemeClr val="tx1"/>
                </a:solidFill>
                <a:latin typeface="Calibri" panose="020F0502020204030204" pitchFamily="34" charset="0"/>
                <a:cs typeface="Calibri" panose="020F0502020204030204" pitchFamily="34" charset="0"/>
              </a:rPr>
              <a:t>Grantobiorcy</a:t>
            </a:r>
            <a:r>
              <a:rPr lang="pl-PL" sz="2000" dirty="0">
                <a:solidFill>
                  <a:schemeClr val="tx1"/>
                </a:solidFill>
                <a:latin typeface="Calibri" panose="020F0502020204030204" pitchFamily="34" charset="0"/>
                <a:cs typeface="Calibri" panose="020F0502020204030204" pitchFamily="34" charset="0"/>
              </a:rPr>
              <a:t>.</a:t>
            </a:r>
          </a:p>
          <a:p>
            <a:pPr>
              <a:buFont typeface="Wingdings" panose="05000000000000000000" pitchFamily="2" charset="2"/>
              <a:buChar char="§"/>
            </a:pPr>
            <a:r>
              <a:rPr lang="pl-PL" sz="2000" dirty="0">
                <a:solidFill>
                  <a:schemeClr val="tx1"/>
                </a:solidFill>
                <a:latin typeface="Calibri" panose="020F0502020204030204" pitchFamily="34" charset="0"/>
                <a:cs typeface="Calibri" panose="020F0502020204030204" pitchFamily="34" charset="0"/>
              </a:rPr>
              <a:t>Weksel in blanco </a:t>
            </a:r>
            <a:r>
              <a:rPr lang="pl-PL" sz="2000" dirty="0" err="1">
                <a:solidFill>
                  <a:schemeClr val="tx1"/>
                </a:solidFill>
                <a:latin typeface="Calibri" panose="020F0502020204030204" pitchFamily="34" charset="0"/>
                <a:cs typeface="Calibri" panose="020F0502020204030204" pitchFamily="34" charset="0"/>
              </a:rPr>
              <a:t>Grantobiorcy</a:t>
            </a:r>
            <a:r>
              <a:rPr lang="pl-PL" sz="2000" dirty="0">
                <a:solidFill>
                  <a:schemeClr val="tx1"/>
                </a:solidFill>
                <a:latin typeface="Calibri" panose="020F0502020204030204" pitchFamily="34" charset="0"/>
                <a:cs typeface="Calibri" panose="020F0502020204030204" pitchFamily="34" charset="0"/>
              </a:rPr>
              <a:t> będącego osobą fizyczną wymaga poręczenia przez małżonka lub złożenia oświadczenia o niepozostawaniu w związku małżeńskim.</a:t>
            </a:r>
          </a:p>
          <a:p>
            <a:pPr>
              <a:buFont typeface="Wingdings" panose="05000000000000000000" pitchFamily="2" charset="2"/>
              <a:buChar char="§"/>
            </a:pPr>
            <a:r>
              <a:rPr lang="pl-PL" sz="2000" dirty="0">
                <a:solidFill>
                  <a:schemeClr val="tx1"/>
                </a:solidFill>
                <a:latin typeface="Calibri" panose="020F0502020204030204" pitchFamily="34" charset="0"/>
                <a:cs typeface="Calibri" panose="020F0502020204030204" pitchFamily="34" charset="0"/>
              </a:rPr>
              <a:t>LGD zwraca </a:t>
            </a:r>
            <a:r>
              <a:rPr lang="pl-PL" sz="2000" dirty="0" err="1">
                <a:solidFill>
                  <a:schemeClr val="tx1"/>
                </a:solidFill>
                <a:latin typeface="Calibri" panose="020F0502020204030204" pitchFamily="34" charset="0"/>
                <a:cs typeface="Calibri" panose="020F0502020204030204" pitchFamily="34" charset="0"/>
              </a:rPr>
              <a:t>Grantobiorcy</a:t>
            </a:r>
            <a:r>
              <a:rPr lang="pl-PL" sz="2000" dirty="0">
                <a:solidFill>
                  <a:schemeClr val="tx1"/>
                </a:solidFill>
                <a:latin typeface="Calibri" panose="020F0502020204030204" pitchFamily="34" charset="0"/>
                <a:cs typeface="Calibri" panose="020F0502020204030204" pitchFamily="34" charset="0"/>
              </a:rPr>
              <a:t> weksel po upływie 5 lat od dokonania płatności końcowej, pod warunkiem wypełnienia przez </a:t>
            </a:r>
            <a:r>
              <a:rPr lang="pl-PL" sz="2000" dirty="0" err="1">
                <a:solidFill>
                  <a:schemeClr val="tx1"/>
                </a:solidFill>
                <a:latin typeface="Calibri" panose="020F0502020204030204" pitchFamily="34" charset="0"/>
                <a:cs typeface="Calibri" panose="020F0502020204030204" pitchFamily="34" charset="0"/>
              </a:rPr>
              <a:t>Grantobiorcę</a:t>
            </a:r>
            <a:r>
              <a:rPr lang="pl-PL" sz="2000" dirty="0">
                <a:solidFill>
                  <a:schemeClr val="tx1"/>
                </a:solidFill>
                <a:latin typeface="Calibri" panose="020F0502020204030204" pitchFamily="34" charset="0"/>
                <a:cs typeface="Calibri" panose="020F0502020204030204" pitchFamily="34" charset="0"/>
              </a:rPr>
              <a:t> wszystkich zobowiązań określonych w umowie o powierzenie grantu. </a:t>
            </a:r>
          </a:p>
          <a:p>
            <a:pPr>
              <a:buFont typeface="Wingdings" panose="05000000000000000000" pitchFamily="2" charset="2"/>
              <a:buChar char="§"/>
            </a:pPr>
            <a:r>
              <a:rPr lang="pl-PL" sz="2000" dirty="0">
                <a:solidFill>
                  <a:schemeClr val="tx1"/>
                </a:solidFill>
                <a:latin typeface="Calibri" panose="020F0502020204030204" pitchFamily="34" charset="0"/>
                <a:cs typeface="Calibri" panose="020F0502020204030204" pitchFamily="34" charset="0"/>
              </a:rPr>
              <a:t>W przypadku rozwiązania umowy przed dokonaniem wpłaty lub zwrotu przez </a:t>
            </a:r>
            <a:r>
              <a:rPr lang="pl-PL" sz="2000" dirty="0" err="1">
                <a:solidFill>
                  <a:schemeClr val="tx1"/>
                </a:solidFill>
                <a:latin typeface="Calibri" panose="020F0502020204030204" pitchFamily="34" charset="0"/>
                <a:cs typeface="Calibri" panose="020F0502020204030204" pitchFamily="34" charset="0"/>
              </a:rPr>
              <a:t>Grantobiorcę</a:t>
            </a:r>
            <a:r>
              <a:rPr lang="pl-PL" sz="2000" dirty="0">
                <a:solidFill>
                  <a:schemeClr val="tx1"/>
                </a:solidFill>
                <a:latin typeface="Calibri" panose="020F0502020204030204" pitchFamily="34" charset="0"/>
                <a:cs typeface="Calibri" panose="020F0502020204030204" pitchFamily="34" charset="0"/>
              </a:rPr>
              <a:t> kwoty grantu wraz z należytymi odsetkami, LGD zwraca niezwłocznie weksel </a:t>
            </a:r>
            <a:r>
              <a:rPr lang="pl-PL" sz="2000" dirty="0" err="1">
                <a:solidFill>
                  <a:schemeClr val="tx1"/>
                </a:solidFill>
                <a:latin typeface="Calibri" panose="020F0502020204030204" pitchFamily="34" charset="0"/>
                <a:cs typeface="Calibri" panose="020F0502020204030204" pitchFamily="34" charset="0"/>
              </a:rPr>
              <a:t>Grantobiorcy</a:t>
            </a:r>
            <a:r>
              <a:rPr lang="pl-PL" sz="2000"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80219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smtClean="0">
                <a:solidFill>
                  <a:schemeClr val="tx1"/>
                </a:solidFill>
                <a:latin typeface="Century Gothic" panose="020B0502020202020204" pitchFamily="34" charset="0"/>
                <a:cs typeface="Calibri" panose="020F0502020204030204" pitchFamily="34" charset="0"/>
              </a:rPr>
              <a:t>Ogłoszenie o naborze wniosków</a:t>
            </a:r>
            <a:r>
              <a:rPr lang="pl-PL" b="1" dirty="0">
                <a:solidFill>
                  <a:schemeClr val="tx1"/>
                </a:solidFill>
                <a:latin typeface="Century Gothic" panose="020B0502020202020204" pitchFamily="34" charset="0"/>
                <a:cs typeface="Calibri" panose="020F0502020204030204" pitchFamily="34" charset="0"/>
              </a:rPr>
              <a:t/>
            </a:r>
            <a:br>
              <a:rPr lang="pl-PL" b="1" dirty="0">
                <a:solidFill>
                  <a:schemeClr val="tx1"/>
                </a:solidFill>
                <a:latin typeface="Century Gothic" panose="020B0502020202020204" pitchFamily="34" charset="0"/>
                <a:cs typeface="Calibri" panose="020F0502020204030204" pitchFamily="34" charset="0"/>
              </a:rPr>
            </a:br>
            <a:endParaRPr lang="pl-PL" b="1" dirty="0">
              <a:solidFill>
                <a:schemeClr val="tx1"/>
              </a:solidFill>
              <a:latin typeface="Century Gothic" panose="020B050202020202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endParaRPr lang="pl-PL" sz="2000" b="1" dirty="0" smtClean="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pl-PL" sz="2000" b="1" dirty="0" smtClean="0">
                <a:solidFill>
                  <a:schemeClr val="tx1"/>
                </a:solidFill>
                <a:latin typeface="Calibri" panose="020F0502020204030204" pitchFamily="34" charset="0"/>
                <a:cs typeface="Calibri" panose="020F0502020204030204" pitchFamily="34" charset="0"/>
              </a:rPr>
              <a:t>Dla nas i naszych podopiecznych – 10 000 euro</a:t>
            </a:r>
          </a:p>
          <a:p>
            <a:pPr>
              <a:buFontTx/>
              <a:buChar char="-"/>
            </a:pPr>
            <a:r>
              <a:rPr lang="pl-PL" sz="2000" dirty="0" smtClean="0"/>
              <a:t>Ilość </a:t>
            </a:r>
            <a:r>
              <a:rPr lang="pl-PL" sz="2000" dirty="0"/>
              <a:t>godzin zorganizowanych zajęć dla dzieci i młodzieży </a:t>
            </a:r>
            <a:r>
              <a:rPr lang="pl-PL" sz="2000" dirty="0" smtClean="0"/>
              <a:t> - 32 h,</a:t>
            </a:r>
          </a:p>
          <a:p>
            <a:pPr>
              <a:buFontTx/>
              <a:buChar char="-"/>
            </a:pPr>
            <a:r>
              <a:rPr lang="pl-PL" sz="2000" dirty="0"/>
              <a:t>Liczba zorganizowanych szkoleń i warsztatów dla mieszkańców z terenu LGD 	</a:t>
            </a:r>
            <a:r>
              <a:rPr lang="pl-PL" sz="2000" dirty="0" smtClean="0"/>
              <a:t>- 32h.</a:t>
            </a:r>
          </a:p>
          <a:p>
            <a:pPr>
              <a:buFontTx/>
              <a:buChar char="-"/>
            </a:pPr>
            <a:endParaRPr lang="pl-PL" sz="2000" dirty="0" smtClean="0"/>
          </a:p>
          <a:p>
            <a:pPr>
              <a:buFontTx/>
              <a:buChar char="-"/>
            </a:pPr>
            <a:endParaRPr lang="pl-PL" sz="2000" dirty="0"/>
          </a:p>
          <a:p>
            <a:pPr>
              <a:buFont typeface="Wingdings" panose="05000000000000000000" pitchFamily="2" charset="2"/>
              <a:buChar char="§"/>
            </a:pPr>
            <a:r>
              <a:rPr lang="pl-PL" sz="2000" b="1" dirty="0" smtClean="0">
                <a:solidFill>
                  <a:schemeClr val="tx1"/>
                </a:solidFill>
                <a:latin typeface="Calibri" panose="020F0502020204030204" pitchFamily="34" charset="0"/>
                <a:cs typeface="Calibri" panose="020F0502020204030204" pitchFamily="34" charset="0"/>
              </a:rPr>
              <a:t>Ekologia – to ważne – 15 000 euro</a:t>
            </a:r>
            <a:endParaRPr lang="pl-PL" sz="2000" b="1" dirty="0">
              <a:solidFill>
                <a:schemeClr val="tx1"/>
              </a:solidFill>
              <a:latin typeface="Calibri" panose="020F0502020204030204" pitchFamily="34" charset="0"/>
              <a:cs typeface="Calibri" panose="020F0502020204030204" pitchFamily="34" charset="0"/>
            </a:endParaRPr>
          </a:p>
          <a:p>
            <a:pPr>
              <a:buFontTx/>
              <a:buChar char="-"/>
            </a:pPr>
            <a:r>
              <a:rPr lang="pl-PL" sz="2000" dirty="0"/>
              <a:t>Liczba godzin przeprowadzanych spotkań edukacyjnych </a:t>
            </a:r>
            <a:r>
              <a:rPr lang="pl-PL" sz="2000" dirty="0" smtClean="0"/>
              <a:t> </a:t>
            </a:r>
            <a:r>
              <a:rPr lang="pl-PL" sz="2000" dirty="0"/>
              <a:t>- 32 </a:t>
            </a:r>
            <a:r>
              <a:rPr lang="pl-PL" sz="2000" dirty="0" smtClean="0"/>
              <a:t>h,</a:t>
            </a:r>
          </a:p>
          <a:p>
            <a:pPr>
              <a:buFontTx/>
              <a:buChar char="-"/>
            </a:pPr>
            <a:r>
              <a:rPr lang="pl-PL" sz="2000" dirty="0" smtClean="0"/>
              <a:t>Liczba </a:t>
            </a:r>
            <a:r>
              <a:rPr lang="pl-PL" sz="2000" dirty="0"/>
              <a:t>nowych publikacji o charakterze ekologicznym i promującym piękno zasobów przyrodniczych terenu </a:t>
            </a:r>
            <a:r>
              <a:rPr lang="pl-PL" sz="2000" dirty="0" smtClean="0"/>
              <a:t>LGD – 2 szt.,</a:t>
            </a:r>
          </a:p>
          <a:p>
            <a:pPr>
              <a:buFontTx/>
              <a:buChar char="-"/>
            </a:pPr>
            <a:r>
              <a:rPr lang="pl-PL" sz="2000" dirty="0"/>
              <a:t>Liczba imprez o charakterze </a:t>
            </a:r>
            <a:r>
              <a:rPr lang="pl-PL" sz="2000" dirty="0" smtClean="0"/>
              <a:t>edukacyjnym – 3 szt.</a:t>
            </a:r>
            <a:endParaRPr lang="pl-PL" sz="2000" dirty="0"/>
          </a:p>
          <a:p>
            <a:pPr>
              <a:buFontTx/>
              <a:buChar char="-"/>
            </a:pPr>
            <a:endParaRPr lang="pl-PL" sz="2000" dirty="0"/>
          </a:p>
          <a:p>
            <a:pPr marL="0" indent="0">
              <a:buNone/>
            </a:pPr>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8253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A90ECA4-E457-4C98-AAFB-9054E37118DF}"/>
              </a:ext>
            </a:extLst>
          </p:cNvPr>
          <p:cNvSpPr>
            <a:spLocks noGrp="1"/>
          </p:cNvSpPr>
          <p:nvPr>
            <p:ph type="ctrTitle"/>
          </p:nvPr>
        </p:nvSpPr>
        <p:spPr>
          <a:xfrm>
            <a:off x="1867318" y="1804737"/>
            <a:ext cx="8915399" cy="2262781"/>
          </a:xfrm>
        </p:spPr>
        <p:txBody>
          <a:bodyPr>
            <a:normAutofit/>
          </a:bodyPr>
          <a:lstStyle/>
          <a:p>
            <a:pPr algn="r"/>
            <a:r>
              <a:rPr lang="pl-PL" sz="4000" b="1" dirty="0">
                <a:latin typeface="Calibri" panose="020F0502020204030204" pitchFamily="34" charset="0"/>
                <a:cs typeface="Calibri" panose="020F0502020204030204" pitchFamily="34" charset="0"/>
              </a:rPr>
              <a:t>Dziękuję za uwagę.</a:t>
            </a:r>
            <a:br>
              <a:rPr lang="pl-PL" sz="4000" b="1" dirty="0">
                <a:latin typeface="Calibri" panose="020F0502020204030204" pitchFamily="34" charset="0"/>
                <a:cs typeface="Calibri" panose="020F0502020204030204" pitchFamily="34" charset="0"/>
              </a:rPr>
            </a:br>
            <a:r>
              <a:rPr lang="pl-PL" sz="4000" b="1" dirty="0">
                <a:latin typeface="Calibri" panose="020F0502020204030204" pitchFamily="34" charset="0"/>
                <a:cs typeface="Calibri" panose="020F0502020204030204" pitchFamily="34" charset="0"/>
              </a:rPr>
              <a:t/>
            </a:r>
            <a:br>
              <a:rPr lang="pl-PL" sz="4000" b="1" dirty="0">
                <a:latin typeface="Calibri" panose="020F0502020204030204" pitchFamily="34" charset="0"/>
                <a:cs typeface="Calibri" panose="020F0502020204030204" pitchFamily="34" charset="0"/>
              </a:rPr>
            </a:br>
            <a:endParaRPr lang="pl-PL" sz="4000" b="1" dirty="0">
              <a:latin typeface="Calibri" panose="020F0502020204030204" pitchFamily="34" charset="0"/>
              <a:cs typeface="Calibri" panose="020F0502020204030204" pitchFamily="34" charset="0"/>
            </a:endParaRPr>
          </a:p>
        </p:txBody>
      </p:sp>
      <p:sp>
        <p:nvSpPr>
          <p:cNvPr id="3" name="Podtytuł 2">
            <a:extLst>
              <a:ext uri="{FF2B5EF4-FFF2-40B4-BE49-F238E27FC236}">
                <a16:creationId xmlns="" xmlns:a16="http://schemas.microsoft.com/office/drawing/2014/main" id="{DF8F9D4E-1B75-4E2C-B70A-2C578613F0B5}"/>
              </a:ext>
            </a:extLst>
          </p:cNvPr>
          <p:cNvSpPr>
            <a:spLocks noGrp="1"/>
          </p:cNvSpPr>
          <p:nvPr>
            <p:ph type="subTitle" idx="1"/>
          </p:nvPr>
        </p:nvSpPr>
        <p:spPr>
          <a:xfrm>
            <a:off x="2625308" y="4717221"/>
            <a:ext cx="8915399" cy="1126283"/>
          </a:xfrm>
        </p:spPr>
        <p:txBody>
          <a:bodyPr>
            <a:normAutofit/>
          </a:bodyPr>
          <a:lstStyle/>
          <a:p>
            <a:endParaRPr lang="pl-PL" dirty="0"/>
          </a:p>
          <a:p>
            <a:endParaRPr lang="pl-PL" dirty="0"/>
          </a:p>
          <a:p>
            <a:endParaRPr lang="pl-PL" dirty="0"/>
          </a:p>
        </p:txBody>
      </p:sp>
      <p:pic>
        <p:nvPicPr>
          <p:cNvPr id="5" name="Obraz 8">
            <a:extLst>
              <a:ext uri="{FF2B5EF4-FFF2-40B4-BE49-F238E27FC236}">
                <a16:creationId xmlns="" xmlns:a16="http://schemas.microsoft.com/office/drawing/2014/main" id="{4A472E3A-1DA4-4CA7-9D48-A1C4F62C5E8E}"/>
              </a:ext>
            </a:extLst>
          </p:cNvPr>
          <p:cNvPicPr>
            <a:picLocks noChangeAspect="1"/>
          </p:cNvPicPr>
          <p:nvPr/>
        </p:nvPicPr>
        <p:blipFill>
          <a:blip r:embed="rId3"/>
          <a:stretch>
            <a:fillRect/>
          </a:stretch>
        </p:blipFill>
        <p:spPr>
          <a:xfrm>
            <a:off x="2322420" y="4927190"/>
            <a:ext cx="1792059" cy="1372048"/>
          </a:xfrm>
          <a:prstGeom prst="rect">
            <a:avLst/>
          </a:prstGeom>
          <a:noFill/>
          <a:ln cap="flat">
            <a:noFill/>
          </a:ln>
        </p:spPr>
      </p:pic>
      <p:pic>
        <p:nvPicPr>
          <p:cNvPr id="7" name="Obraz 9">
            <a:extLst>
              <a:ext uri="{FF2B5EF4-FFF2-40B4-BE49-F238E27FC236}">
                <a16:creationId xmlns="" xmlns:a16="http://schemas.microsoft.com/office/drawing/2014/main" id="{37DF2185-6BC5-4528-B59F-F9263B075A10}"/>
              </a:ext>
            </a:extLst>
          </p:cNvPr>
          <p:cNvPicPr>
            <a:picLocks noChangeAspect="1"/>
          </p:cNvPicPr>
          <p:nvPr/>
        </p:nvPicPr>
        <p:blipFill>
          <a:blip r:embed="rId4"/>
          <a:stretch>
            <a:fillRect/>
          </a:stretch>
        </p:blipFill>
        <p:spPr>
          <a:xfrm>
            <a:off x="4659188" y="4808916"/>
            <a:ext cx="1914451" cy="1034588"/>
          </a:xfrm>
          <a:prstGeom prst="rect">
            <a:avLst/>
          </a:prstGeom>
          <a:noFill/>
          <a:ln cap="flat">
            <a:noFill/>
          </a:ln>
        </p:spPr>
      </p:pic>
      <p:pic>
        <p:nvPicPr>
          <p:cNvPr id="9" name="Obraz 10">
            <a:extLst>
              <a:ext uri="{FF2B5EF4-FFF2-40B4-BE49-F238E27FC236}">
                <a16:creationId xmlns="" xmlns:a16="http://schemas.microsoft.com/office/drawing/2014/main" id="{6F921349-CC38-4311-BB72-F8BEE61AB2A9}"/>
              </a:ext>
            </a:extLst>
          </p:cNvPr>
          <p:cNvPicPr>
            <a:picLocks noChangeAspect="1"/>
          </p:cNvPicPr>
          <p:nvPr/>
        </p:nvPicPr>
        <p:blipFill>
          <a:blip r:embed="rId5"/>
          <a:stretch>
            <a:fillRect/>
          </a:stretch>
        </p:blipFill>
        <p:spPr>
          <a:xfrm>
            <a:off x="7519905" y="4837851"/>
            <a:ext cx="1072088" cy="1072088"/>
          </a:xfrm>
          <a:prstGeom prst="rect">
            <a:avLst/>
          </a:prstGeom>
          <a:noFill/>
          <a:ln cap="flat">
            <a:noFill/>
          </a:ln>
        </p:spPr>
      </p:pic>
      <p:pic>
        <p:nvPicPr>
          <p:cNvPr id="11" name="Obraz 11">
            <a:extLst>
              <a:ext uri="{FF2B5EF4-FFF2-40B4-BE49-F238E27FC236}">
                <a16:creationId xmlns="" xmlns:a16="http://schemas.microsoft.com/office/drawing/2014/main" id="{C0087992-F261-47A3-85B9-39978174AEA1}"/>
              </a:ext>
            </a:extLst>
          </p:cNvPr>
          <p:cNvPicPr>
            <a:picLocks noChangeAspect="1"/>
          </p:cNvPicPr>
          <p:nvPr/>
        </p:nvPicPr>
        <p:blipFill>
          <a:blip r:embed="rId6"/>
          <a:stretch>
            <a:fillRect/>
          </a:stretch>
        </p:blipFill>
        <p:spPr>
          <a:xfrm>
            <a:off x="9357074" y="4808916"/>
            <a:ext cx="1638293" cy="1072088"/>
          </a:xfrm>
          <a:prstGeom prst="rect">
            <a:avLst/>
          </a:prstGeom>
          <a:noFill/>
          <a:ln cap="flat">
            <a:noFill/>
          </a:ln>
        </p:spPr>
      </p:pic>
    </p:spTree>
    <p:extLst>
      <p:ext uri="{BB962C8B-B14F-4D97-AF65-F5344CB8AC3E}">
        <p14:creationId xmlns:p14="http://schemas.microsoft.com/office/powerpoint/2010/main" val="389158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8094D22F-9618-49D7-A99A-98B63F8C1A98}"/>
              </a:ext>
            </a:extLst>
          </p:cNvPr>
          <p:cNvSpPr>
            <a:spLocks noGrp="1"/>
          </p:cNvSpPr>
          <p:nvPr>
            <p:ph idx="1"/>
          </p:nvPr>
        </p:nvSpPr>
        <p:spPr/>
        <p:txBody>
          <a:bodyPr/>
          <a:lstStyle/>
          <a:p>
            <a:pPr>
              <a:buFont typeface="Wingdings" panose="05000000000000000000" pitchFamily="2" charset="2"/>
              <a:buChar char="§"/>
            </a:pPr>
            <a:r>
              <a:rPr lang="pl-PL" dirty="0">
                <a:solidFill>
                  <a:schemeClr val="tx1"/>
                </a:solidFill>
              </a:rPr>
              <a:t>Przed złożeniem wniosku na działania PROW 2014-2020, czyli na wszystkie konkursy ogłaszane przez LGD „Źródło”, konieczne jest posiadanie numeru producenta. W tym celu należy złożyć w Agencji Restrukturyzacji i Modernizacji Rolnictwa, przy ul. Strzeszyńskiej 36 w Poznaniu wniosek o wpis do ewidencji producentów. </a:t>
            </a:r>
            <a:br>
              <a:rPr lang="pl-PL" dirty="0">
                <a:solidFill>
                  <a:schemeClr val="tx1"/>
                </a:solidFill>
              </a:rPr>
            </a:br>
            <a:r>
              <a:rPr lang="pl-PL" dirty="0">
                <a:solidFill>
                  <a:schemeClr val="tx1"/>
                </a:solidFill>
              </a:rPr>
              <a:t/>
            </a:r>
            <a:br>
              <a:rPr lang="pl-PL" dirty="0">
                <a:solidFill>
                  <a:schemeClr val="tx1"/>
                </a:solidFill>
              </a:rPr>
            </a:br>
            <a:r>
              <a:rPr lang="pl-PL" dirty="0">
                <a:solidFill>
                  <a:schemeClr val="tx1"/>
                </a:solidFill>
              </a:rPr>
              <a:t>Wnioski są również dostępne na stronie internetowej: </a:t>
            </a:r>
            <a:r>
              <a:rPr lang="pl-PL" dirty="0">
                <a:solidFill>
                  <a:srgbClr val="FF0000"/>
                </a:solidFill>
              </a:rPr>
              <a:t>https://www.arimr.gov.pl/dla-beneficjenta/wszystkie-wnioski/ewidencja-producentow.html</a:t>
            </a:r>
          </a:p>
        </p:txBody>
      </p:sp>
    </p:spTree>
    <p:extLst>
      <p:ext uri="{BB962C8B-B14F-4D97-AF65-F5344CB8AC3E}">
        <p14:creationId xmlns:p14="http://schemas.microsoft.com/office/powerpoint/2010/main" val="208221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cs typeface="Calibri" panose="020F0502020204030204" pitchFamily="34" charset="0"/>
              </a:rPr>
              <a:t>Składanie wniosków:</a:t>
            </a:r>
            <a:br>
              <a:rPr lang="pl-PL" b="1" dirty="0">
                <a:solidFill>
                  <a:schemeClr val="tx1"/>
                </a:solidFill>
                <a:cs typeface="Calibri" panose="020F0502020204030204" pitchFamily="34" charset="0"/>
              </a:rPr>
            </a:br>
            <a:endParaRPr lang="pl-PL" b="1" dirty="0">
              <a:solidFill>
                <a:schemeClr val="tx1"/>
              </a:solidFill>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a:buFont typeface="Wingdings" panose="05000000000000000000" pitchFamily="2" charset="2"/>
              <a:buChar char="§"/>
            </a:pPr>
            <a:r>
              <a:rPr lang="pl-PL" sz="2000" dirty="0">
                <a:solidFill>
                  <a:schemeClr val="tx1"/>
                </a:solidFill>
                <a:latin typeface="+mj-lt"/>
              </a:rPr>
              <a:t>Wnioskodawca składa wniosek w biurze Stowarzyszenia, w 2 egzemplarzach w wersji papierowej i 1 egzemplarz w wersji elektronicznej, w terminie podanym w ogłoszeniu o naborze.</a:t>
            </a:r>
          </a:p>
          <a:p>
            <a:pPr>
              <a:buFont typeface="Wingdings" panose="05000000000000000000" pitchFamily="2" charset="2"/>
              <a:buChar char="§"/>
            </a:pPr>
            <a:r>
              <a:rPr lang="pl-PL" sz="2000" dirty="0">
                <a:solidFill>
                  <a:schemeClr val="tx1"/>
                </a:solidFill>
                <a:latin typeface="+mj-lt"/>
              </a:rPr>
              <a:t>Kompletny wniosek beneficjent składa osobiście lub przed osobę do tego uprawnioną, wymienioną we wniosku o powierzenie grantu, w biurze LGD.</a:t>
            </a:r>
          </a:p>
          <a:p>
            <a:pPr>
              <a:buFont typeface="Wingdings" panose="05000000000000000000" pitchFamily="2" charset="2"/>
              <a:buChar char="§"/>
            </a:pPr>
            <a:r>
              <a:rPr lang="pl-PL" sz="2000" dirty="0">
                <a:solidFill>
                  <a:schemeClr val="tx1"/>
                </a:solidFill>
                <a:latin typeface="+mj-lt"/>
              </a:rPr>
              <a:t>Nie jest możliwe złożenie wniosku za pośrednictwem kuriera lub Poczty Polskiej.</a:t>
            </a:r>
          </a:p>
          <a:p>
            <a:pPr>
              <a:buFont typeface="Wingdings" panose="05000000000000000000" pitchFamily="2" charset="2"/>
              <a:buChar char="§"/>
            </a:pPr>
            <a:r>
              <a:rPr lang="pl-PL" sz="2000" dirty="0">
                <a:solidFill>
                  <a:schemeClr val="tx1"/>
                </a:solidFill>
                <a:latin typeface="+mj-lt"/>
              </a:rPr>
              <a:t>Na każdym etapie oceny i wyboru wniosku, Wnioskodawcy przysługuje możliwość wycofania wniosku.  W tym celu, należy złożyć w biurze Stowarzyszenia pismo wycofujące.</a:t>
            </a:r>
          </a:p>
          <a:p>
            <a:pPr>
              <a:buFont typeface="Wingdings" panose="05000000000000000000" pitchFamily="2" charset="2"/>
              <a:buChar char="§"/>
            </a:pPr>
            <a:endParaRPr lang="pl-PL" sz="2000" dirty="0">
              <a:solidFill>
                <a:schemeClr val="tx1"/>
              </a:solidFill>
              <a:latin typeface="+mj-lt"/>
            </a:endParaRPr>
          </a:p>
          <a:p>
            <a:pPr>
              <a:buFont typeface="Wingdings" panose="05000000000000000000" pitchFamily="2" charset="2"/>
              <a:buChar char="§"/>
            </a:pPr>
            <a:endParaRPr lang="pl-PL" sz="2000" dirty="0">
              <a:solidFill>
                <a:schemeClr val="tx1"/>
              </a:solidFill>
              <a:latin typeface="+mj-lt"/>
            </a:endParaRPr>
          </a:p>
          <a:p>
            <a:pPr>
              <a:buFont typeface="Wingdings" panose="05000000000000000000" pitchFamily="2" charset="2"/>
              <a:buChar char="§"/>
            </a:pPr>
            <a:endParaRPr lang="pl-PL" sz="2000" dirty="0">
              <a:solidFill>
                <a:schemeClr val="tx1"/>
              </a:solidFill>
              <a:latin typeface="+mj-lt"/>
            </a:endParaRPr>
          </a:p>
          <a:p>
            <a:pPr>
              <a:buFont typeface="Wingdings" panose="05000000000000000000" pitchFamily="2" charset="2"/>
              <a:buChar char="§"/>
            </a:pPr>
            <a:endParaRPr lang="pl-PL" sz="2000" dirty="0">
              <a:solidFill>
                <a:schemeClr val="tx1"/>
              </a:solidFill>
              <a:latin typeface="+mj-lt"/>
              <a:cs typeface="Calibri" panose="020F0502020204030204" pitchFamily="34" charset="0"/>
            </a:endParaRPr>
          </a:p>
        </p:txBody>
      </p:sp>
    </p:spTree>
    <p:extLst>
      <p:ext uri="{BB962C8B-B14F-4D97-AF65-F5344CB8AC3E}">
        <p14:creationId xmlns:p14="http://schemas.microsoft.com/office/powerpoint/2010/main" val="247468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cs typeface="Calibri" panose="020F0502020204030204" pitchFamily="34" charset="0"/>
              </a:rPr>
              <a:t>Procedura wyboru operacji:</a:t>
            </a:r>
            <a:br>
              <a:rPr lang="pl-PL" b="1" dirty="0">
                <a:solidFill>
                  <a:schemeClr val="tx1"/>
                </a:solidFill>
                <a:cs typeface="Calibri" panose="020F0502020204030204" pitchFamily="34" charset="0"/>
              </a:rPr>
            </a:br>
            <a:endParaRPr lang="pl-PL" b="1" dirty="0">
              <a:solidFill>
                <a:schemeClr val="tx1"/>
              </a:solidFill>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lnSpcReduction="10000"/>
          </a:bodyPr>
          <a:lstStyle/>
          <a:p>
            <a:pPr>
              <a:buFont typeface="Wingdings" panose="05000000000000000000" pitchFamily="2" charset="2"/>
              <a:buChar char="§"/>
            </a:pPr>
            <a:r>
              <a:rPr lang="pl-PL" dirty="0">
                <a:solidFill>
                  <a:schemeClr val="tx1"/>
                </a:solidFill>
                <a:latin typeface="+mj-lt"/>
              </a:rPr>
              <a:t>W terminie 45 dni od dnia poprzedzającego dzień kończący nabór wniosków, Rada Stowarzyszenia dokonuje oceny wniosku pod względem zgodności z celami LSR, w szczególności z tematem projektu grantowego oraz pod względem lokalnych kryteriów.</a:t>
            </a:r>
          </a:p>
          <a:p>
            <a:pPr>
              <a:buFont typeface="Wingdings" panose="05000000000000000000" pitchFamily="2" charset="2"/>
              <a:buChar char="§"/>
            </a:pPr>
            <a:r>
              <a:rPr lang="pl-PL" dirty="0">
                <a:solidFill>
                  <a:schemeClr val="tx1"/>
                </a:solidFill>
                <a:latin typeface="+mj-lt"/>
              </a:rPr>
              <a:t>Następnie Rada dokonuje wyboru operacji, tworząc listę rankingową i ustalając kwotę wsparcia.</a:t>
            </a:r>
          </a:p>
          <a:p>
            <a:pPr>
              <a:buFont typeface="Wingdings" panose="05000000000000000000" pitchFamily="2" charset="2"/>
              <a:buChar char="§"/>
            </a:pPr>
            <a:r>
              <a:rPr lang="pl-PL" dirty="0">
                <a:solidFill>
                  <a:schemeClr val="tx1"/>
                </a:solidFill>
                <a:latin typeface="+mj-lt"/>
              </a:rPr>
              <a:t>W terminie 7 dni od oceny wniosku, LGD:</a:t>
            </a:r>
          </a:p>
          <a:p>
            <a:pPr>
              <a:buFont typeface="+mj-lt"/>
              <a:buAutoNum type="alphaLcPeriod"/>
            </a:pPr>
            <a:r>
              <a:rPr lang="pl-PL" dirty="0">
                <a:solidFill>
                  <a:schemeClr val="tx1"/>
                </a:solidFill>
                <a:latin typeface="+mj-lt"/>
              </a:rPr>
              <a:t>przekazuje beneficjentom pisemną informację o wyniku oceny, wraz informacją o uzyskanych punktach podczas oceny oraz wskazaniem, czy grant mieści się w limicie środków,</a:t>
            </a:r>
          </a:p>
          <a:p>
            <a:pPr>
              <a:buFont typeface="+mj-lt"/>
              <a:buAutoNum type="alphaLcPeriod"/>
            </a:pPr>
            <a:r>
              <a:rPr lang="pl-PL" dirty="0">
                <a:solidFill>
                  <a:schemeClr val="tx1"/>
                </a:solidFill>
                <a:latin typeface="+mj-lt"/>
              </a:rPr>
              <a:t>zamieszcza na stronie internetowej listę grantów zgodnych z tematem konkursu oraz listę wniosków mieszczących się w limicie środków wskazanym w ogłoszeniu o naborze wniosków.</a:t>
            </a:r>
          </a:p>
          <a:p>
            <a:pPr>
              <a:buFont typeface="Wingdings" panose="05000000000000000000" pitchFamily="2" charset="2"/>
              <a:buChar char="§"/>
            </a:pPr>
            <a:r>
              <a:rPr lang="pl-PL" dirty="0">
                <a:solidFill>
                  <a:schemeClr val="tx1"/>
                </a:solidFill>
                <a:latin typeface="+mj-lt"/>
              </a:rPr>
              <a:t> W terminie 14 dni od przekazania przez Radę listy wybranych wniosków, pracownicy biura weryfikują wniosek pod względem braków lub oczywistych omyłek wzywając beneficjenta do ich uzupełnienia, następnie, po pozytywnym rozpatrzeniu poprawek, wzywają do podpisania umowy.</a:t>
            </a:r>
          </a:p>
          <a:p>
            <a:pPr>
              <a:buFont typeface="Wingdings" panose="05000000000000000000" pitchFamily="2" charset="2"/>
              <a:buChar char="§"/>
            </a:pPr>
            <a:endParaRPr lang="pl-PL" sz="2000" dirty="0">
              <a:solidFill>
                <a:schemeClr val="tx1"/>
              </a:solidFill>
              <a:latin typeface="+mj-lt"/>
            </a:endParaRPr>
          </a:p>
          <a:p>
            <a:pPr>
              <a:buFont typeface="Wingdings" panose="05000000000000000000" pitchFamily="2" charset="2"/>
              <a:buChar char="§"/>
            </a:pPr>
            <a:endParaRPr lang="pl-PL" sz="2000" dirty="0">
              <a:solidFill>
                <a:schemeClr val="tx1"/>
              </a:solidFill>
              <a:latin typeface="+mj-lt"/>
            </a:endParaRPr>
          </a:p>
          <a:p>
            <a:pPr>
              <a:buFont typeface="Wingdings" panose="05000000000000000000" pitchFamily="2" charset="2"/>
              <a:buChar char="§"/>
            </a:pPr>
            <a:endParaRPr lang="pl-PL" sz="2000" dirty="0">
              <a:solidFill>
                <a:schemeClr val="tx1"/>
              </a:solidFill>
              <a:latin typeface="+mj-lt"/>
              <a:cs typeface="Calibri" panose="020F0502020204030204" pitchFamily="34" charset="0"/>
            </a:endParaRPr>
          </a:p>
        </p:txBody>
      </p:sp>
    </p:spTree>
    <p:extLst>
      <p:ext uri="{BB962C8B-B14F-4D97-AF65-F5344CB8AC3E}">
        <p14:creationId xmlns:p14="http://schemas.microsoft.com/office/powerpoint/2010/main" val="103988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4288CC-7C59-48CF-9920-C848C90F8581}"/>
              </a:ext>
            </a:extLst>
          </p:cNvPr>
          <p:cNvSpPr>
            <a:spLocks noGrp="1"/>
          </p:cNvSpPr>
          <p:nvPr>
            <p:ph type="title"/>
          </p:nvPr>
        </p:nvSpPr>
        <p:spPr>
          <a:xfrm>
            <a:off x="2592925" y="624110"/>
            <a:ext cx="8911687" cy="808905"/>
          </a:xfrm>
        </p:spPr>
        <p:txBody>
          <a:bodyPr>
            <a:normAutofit fontScale="90000"/>
          </a:bodyPr>
          <a:lstStyle/>
          <a:p>
            <a:pPr algn="ctr"/>
            <a:r>
              <a:rPr lang="pl-PL" b="1" dirty="0">
                <a:solidFill>
                  <a:schemeClr val="tx1"/>
                </a:solidFill>
                <a:latin typeface="Calibri" panose="020F0502020204030204" pitchFamily="34" charset="0"/>
                <a:cs typeface="Calibri" panose="020F0502020204030204" pitchFamily="34" charset="0"/>
              </a:rPr>
              <a:t>Kryteria wyboru operacji:</a:t>
            </a:r>
            <a:br>
              <a:rPr lang="pl-PL" b="1" dirty="0">
                <a:solidFill>
                  <a:schemeClr val="tx1"/>
                </a:solidFill>
                <a:latin typeface="Calibri" panose="020F0502020204030204" pitchFamily="34" charset="0"/>
                <a:cs typeface="Calibri" panose="020F0502020204030204" pitchFamily="34" charset="0"/>
              </a:rPr>
            </a:br>
            <a:endParaRPr lang="pl-PL" b="1" dirty="0">
              <a:solidFill>
                <a:schemeClr val="tx1"/>
              </a:solidFill>
              <a:latin typeface="Calibri" panose="020F0502020204030204" pitchFamily="34" charset="0"/>
              <a:cs typeface="Calibri" panose="020F0502020204030204" pitchFamily="34" charset="0"/>
            </a:endParaRPr>
          </a:p>
        </p:txBody>
      </p:sp>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marL="457200" indent="-457200">
              <a:buFont typeface="+mj-lt"/>
              <a:buAutoNum type="arabicPeriod"/>
            </a:pPr>
            <a:endParaRPr lang="pl-PL" sz="2000" dirty="0"/>
          </a:p>
          <a:p>
            <a:pPr marL="457200" indent="-457200">
              <a:buFont typeface="+mj-lt"/>
              <a:buAutoNum type="arabicPeriod"/>
            </a:pPr>
            <a:endParaRPr lang="pl-PL" sz="2000" dirty="0"/>
          </a:p>
          <a:p>
            <a:pPr marL="457200" indent="-457200">
              <a:buFont typeface="+mj-lt"/>
              <a:buAutoNum type="arabicPeriod"/>
            </a:pPr>
            <a:endParaRPr lang="pl-PL" sz="2000" dirty="0"/>
          </a:p>
          <a:p>
            <a:endParaRPr lang="pl-PL" sz="2000" dirty="0">
              <a:solidFill>
                <a:schemeClr val="tx1"/>
              </a:solidFill>
              <a:latin typeface="Calibri" panose="020F0502020204030204" pitchFamily="34" charset="0"/>
              <a:cs typeface="Calibri" panose="020F0502020204030204" pitchFamily="34" charset="0"/>
            </a:endParaRPr>
          </a:p>
        </p:txBody>
      </p:sp>
      <p:graphicFrame>
        <p:nvGraphicFramePr>
          <p:cNvPr id="4" name="Tabela 3">
            <a:extLst>
              <a:ext uri="{FF2B5EF4-FFF2-40B4-BE49-F238E27FC236}">
                <a16:creationId xmlns="" xmlns:a16="http://schemas.microsoft.com/office/drawing/2014/main" id="{5A5242DF-09AF-4934-AAE0-3A1AD402D34C}"/>
              </a:ext>
            </a:extLst>
          </p:cNvPr>
          <p:cNvGraphicFramePr>
            <a:graphicFrameLocks noGrp="1"/>
          </p:cNvGraphicFramePr>
          <p:nvPr>
            <p:extLst>
              <p:ext uri="{D42A27DB-BD31-4B8C-83A1-F6EECF244321}">
                <p14:modId xmlns:p14="http://schemas.microsoft.com/office/powerpoint/2010/main" val="3332092294"/>
              </p:ext>
            </p:extLst>
          </p:nvPr>
        </p:nvGraphicFramePr>
        <p:xfrm>
          <a:off x="2589211" y="1433015"/>
          <a:ext cx="7854198" cy="4800875"/>
        </p:xfrm>
        <a:graphic>
          <a:graphicData uri="http://schemas.openxmlformats.org/drawingml/2006/table">
            <a:tbl>
              <a:tblPr firstRow="1" firstCol="1" bandRow="1">
                <a:tableStyleId>{5C22544A-7EE6-4342-B048-85BDC9FD1C3A}</a:tableStyleId>
              </a:tblPr>
              <a:tblGrid>
                <a:gridCol w="2333409">
                  <a:extLst>
                    <a:ext uri="{9D8B030D-6E8A-4147-A177-3AD203B41FA5}">
                      <a16:colId xmlns="" xmlns:a16="http://schemas.microsoft.com/office/drawing/2014/main" val="2175719360"/>
                    </a:ext>
                  </a:extLst>
                </a:gridCol>
                <a:gridCol w="2839068">
                  <a:extLst>
                    <a:ext uri="{9D8B030D-6E8A-4147-A177-3AD203B41FA5}">
                      <a16:colId xmlns="" xmlns:a16="http://schemas.microsoft.com/office/drawing/2014/main" val="3508300053"/>
                    </a:ext>
                  </a:extLst>
                </a:gridCol>
                <a:gridCol w="811162">
                  <a:extLst>
                    <a:ext uri="{9D8B030D-6E8A-4147-A177-3AD203B41FA5}">
                      <a16:colId xmlns="" xmlns:a16="http://schemas.microsoft.com/office/drawing/2014/main" val="2208785548"/>
                    </a:ext>
                  </a:extLst>
                </a:gridCol>
                <a:gridCol w="1870559">
                  <a:extLst>
                    <a:ext uri="{9D8B030D-6E8A-4147-A177-3AD203B41FA5}">
                      <a16:colId xmlns="" xmlns:a16="http://schemas.microsoft.com/office/drawing/2014/main" val="3829652137"/>
                    </a:ext>
                  </a:extLst>
                </a:gridCol>
              </a:tblGrid>
              <a:tr h="350279">
                <a:tc gridSpan="4">
                  <a:txBody>
                    <a:bodyPr/>
                    <a:lstStyle/>
                    <a:p>
                      <a:pPr algn="ctr">
                        <a:lnSpc>
                          <a:spcPct val="115000"/>
                        </a:lnSpc>
                        <a:spcBef>
                          <a:spcPts val="500"/>
                        </a:spcBef>
                        <a:spcAft>
                          <a:spcPts val="1000"/>
                        </a:spcAft>
                      </a:pPr>
                      <a:r>
                        <a:rPr lang="pl-PL" sz="1100" dirty="0">
                          <a:solidFill>
                            <a:schemeClr val="tx1"/>
                          </a:solidFill>
                          <a:effectLst/>
                        </a:rPr>
                        <a:t>Kryteria wyboru projektów z zasadami oceny i punktacją</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3477433517"/>
                  </a:ext>
                </a:extLst>
              </a:tr>
              <a:tr h="550437">
                <a:tc>
                  <a:txBody>
                    <a:bodyPr/>
                    <a:lstStyle/>
                    <a:p>
                      <a:pPr algn="ctr">
                        <a:lnSpc>
                          <a:spcPct val="115000"/>
                        </a:lnSpc>
                        <a:spcBef>
                          <a:spcPts val="500"/>
                        </a:spcBef>
                        <a:spcAft>
                          <a:spcPts val="1000"/>
                        </a:spcAft>
                      </a:pPr>
                      <a:r>
                        <a:rPr lang="pl-PL" sz="1100" dirty="0">
                          <a:solidFill>
                            <a:schemeClr val="tx1"/>
                          </a:solidFill>
                          <a:effectLst/>
                        </a:rPr>
                        <a:t>Nazwa kryterium</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ctr">
                        <a:lnSpc>
                          <a:spcPct val="115000"/>
                        </a:lnSpc>
                        <a:spcBef>
                          <a:spcPts val="500"/>
                        </a:spcBef>
                        <a:spcAft>
                          <a:spcPts val="1000"/>
                        </a:spcAft>
                      </a:pPr>
                      <a:r>
                        <a:rPr lang="pl-PL" sz="1100" dirty="0">
                          <a:solidFill>
                            <a:schemeClr val="tx1"/>
                          </a:solidFill>
                          <a:effectLst/>
                        </a:rPr>
                        <a:t>Zasady oceny kryterium</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ctr">
                        <a:lnSpc>
                          <a:spcPct val="115000"/>
                        </a:lnSpc>
                        <a:spcBef>
                          <a:spcPts val="500"/>
                        </a:spcBef>
                        <a:spcAft>
                          <a:spcPts val="1000"/>
                        </a:spcAft>
                      </a:pPr>
                      <a:r>
                        <a:rPr lang="pl-PL" sz="1100" dirty="0">
                          <a:solidFill>
                            <a:schemeClr val="tx1"/>
                          </a:solidFill>
                          <a:effectLst/>
                        </a:rPr>
                        <a:t>Punktacja</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ctr">
                        <a:lnSpc>
                          <a:spcPct val="115000"/>
                        </a:lnSpc>
                        <a:spcBef>
                          <a:spcPts val="500"/>
                        </a:spcBef>
                        <a:spcAft>
                          <a:spcPts val="1000"/>
                        </a:spcAft>
                      </a:pPr>
                      <a:r>
                        <a:rPr lang="pl-PL" sz="1100" dirty="0">
                          <a:solidFill>
                            <a:schemeClr val="tx1"/>
                          </a:solidFill>
                          <a:effectLst/>
                        </a:rPr>
                        <a:t>Uzasadnienie mierzalności kryterium </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304353454"/>
                  </a:ext>
                </a:extLst>
              </a:tr>
              <a:tr h="3900159">
                <a:tc>
                  <a:txBody>
                    <a:bodyPr/>
                    <a:lstStyle/>
                    <a:p>
                      <a:pPr algn="just">
                        <a:lnSpc>
                          <a:spcPct val="115000"/>
                        </a:lnSpc>
                        <a:spcBef>
                          <a:spcPts val="500"/>
                        </a:spcBef>
                        <a:spcAft>
                          <a:spcPts val="1000"/>
                        </a:spcAft>
                      </a:pPr>
                      <a:r>
                        <a:rPr lang="pl-PL" sz="1400" dirty="0">
                          <a:solidFill>
                            <a:schemeClr val="tx1"/>
                          </a:solidFill>
                          <a:effectLst/>
                        </a:rPr>
                        <a:t>Zaspokojenie potrzeb grup </a:t>
                      </a:r>
                      <a:r>
                        <a:rPr lang="pl-PL" sz="1400" dirty="0" err="1">
                          <a:solidFill>
                            <a:schemeClr val="tx1"/>
                          </a:solidFill>
                          <a:effectLst/>
                        </a:rPr>
                        <a:t>defaworyzowanych</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400" dirty="0">
                          <a:solidFill>
                            <a:schemeClr val="tx1"/>
                          </a:solidFill>
                          <a:effectLst/>
                        </a:rPr>
                        <a:t>Operacja bezpośrednio oddziałuje na grupę </a:t>
                      </a:r>
                      <a:r>
                        <a:rPr lang="pl-PL" sz="1400" dirty="0" err="1">
                          <a:solidFill>
                            <a:schemeClr val="tx1"/>
                          </a:solidFill>
                          <a:effectLst/>
                        </a:rPr>
                        <a:t>defaworyzowaną</a:t>
                      </a:r>
                      <a:r>
                        <a:rPr lang="pl-PL" sz="1400" dirty="0">
                          <a:solidFill>
                            <a:schemeClr val="tx1"/>
                          </a:solidFill>
                          <a:effectLst/>
                        </a:rPr>
                        <a:t> – 2 pkt</a:t>
                      </a:r>
                    </a:p>
                    <a:p>
                      <a:pPr algn="just">
                        <a:lnSpc>
                          <a:spcPct val="115000"/>
                        </a:lnSpc>
                        <a:spcBef>
                          <a:spcPts val="500"/>
                        </a:spcBef>
                        <a:spcAft>
                          <a:spcPts val="1000"/>
                        </a:spcAft>
                      </a:pPr>
                      <a:r>
                        <a:rPr lang="pl-PL" sz="1400" dirty="0">
                          <a:solidFill>
                            <a:schemeClr val="tx1"/>
                          </a:solidFill>
                          <a:effectLst/>
                        </a:rPr>
                        <a:t>Operacja nie oddziałuje na grupę </a:t>
                      </a:r>
                      <a:r>
                        <a:rPr lang="pl-PL" sz="1400" dirty="0" err="1">
                          <a:solidFill>
                            <a:schemeClr val="tx1"/>
                          </a:solidFill>
                          <a:effectLst/>
                        </a:rPr>
                        <a:t>defaworyzowaną</a:t>
                      </a:r>
                      <a:r>
                        <a:rPr lang="pl-PL" sz="1400" dirty="0">
                          <a:solidFill>
                            <a:schemeClr val="tx1"/>
                          </a:solidFill>
                          <a:effectLst/>
                        </a:rPr>
                        <a:t> – 0 pkt</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400" dirty="0">
                          <a:solidFill>
                            <a:schemeClr val="tx1"/>
                          </a:solidFill>
                          <a:effectLst/>
                        </a:rPr>
                        <a:t>0/2</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050" dirty="0">
                          <a:solidFill>
                            <a:schemeClr val="tx1"/>
                          </a:solidFill>
                          <a:effectLst/>
                        </a:rPr>
                        <a:t>Kryterium jest mierzalne dzięki weryfikacji wniosków aplikacyjnych oraz biznesplanu beneficjentów. Punkty zostaną przyznane gdy beneficjent wskaże, że operacja będzie oddziaływała na kobiety bezrobotne poprzez organizację szkoleń, warsztatów pomagającym bezrobotnym kobietom na podnoszenie kwalifikacji i ułatwiającym powrót na rynek pracy lub operacje bezpośrednio skierowane dla bezrobotnych kobiet w tym w zakresie stworzenia miejsc umożliwiających spędzanie wolnego czasu i integrację społeczną.</a:t>
                      </a:r>
                      <a:endParaRPr lang="pl-PL" sz="10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1502941922"/>
                  </a:ext>
                </a:extLst>
              </a:tr>
            </a:tbl>
          </a:graphicData>
        </a:graphic>
      </p:graphicFrame>
    </p:spTree>
    <p:extLst>
      <p:ext uri="{BB962C8B-B14F-4D97-AF65-F5344CB8AC3E}">
        <p14:creationId xmlns:p14="http://schemas.microsoft.com/office/powerpoint/2010/main" val="242096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E5BF972D-3A2F-4900-8C00-82C006171ABC}"/>
              </a:ext>
            </a:extLst>
          </p:cNvPr>
          <p:cNvSpPr>
            <a:spLocks noGrp="1"/>
          </p:cNvSpPr>
          <p:nvPr>
            <p:ph idx="1"/>
          </p:nvPr>
        </p:nvSpPr>
        <p:spPr>
          <a:xfrm>
            <a:off x="2589212" y="1433015"/>
            <a:ext cx="8915400" cy="5209949"/>
          </a:xfrm>
        </p:spPr>
        <p:txBody>
          <a:bodyPr>
            <a:normAutofit/>
          </a:bodyPr>
          <a:lstStyle/>
          <a:p>
            <a:pPr marL="457200" indent="-457200">
              <a:buFont typeface="+mj-lt"/>
              <a:buAutoNum type="arabicPeriod"/>
            </a:pPr>
            <a:endParaRPr lang="pl-PL" sz="2000" dirty="0"/>
          </a:p>
          <a:p>
            <a:pPr marL="457200" indent="-457200">
              <a:buFont typeface="+mj-lt"/>
              <a:buAutoNum type="arabicPeriod"/>
            </a:pPr>
            <a:endParaRPr lang="pl-PL" sz="2000" dirty="0"/>
          </a:p>
          <a:p>
            <a:pPr marL="457200" indent="-457200">
              <a:buFont typeface="+mj-lt"/>
              <a:buAutoNum type="arabicPeriod"/>
            </a:pPr>
            <a:endParaRPr lang="pl-PL" sz="2000" dirty="0"/>
          </a:p>
          <a:p>
            <a:endParaRPr lang="pl-PL" sz="2000" dirty="0">
              <a:solidFill>
                <a:schemeClr val="tx1"/>
              </a:solidFill>
              <a:latin typeface="Calibri" panose="020F0502020204030204" pitchFamily="34" charset="0"/>
              <a:cs typeface="Calibri" panose="020F0502020204030204" pitchFamily="34" charset="0"/>
            </a:endParaRPr>
          </a:p>
        </p:txBody>
      </p:sp>
      <p:graphicFrame>
        <p:nvGraphicFramePr>
          <p:cNvPr id="9" name="Tabela 8">
            <a:extLst>
              <a:ext uri="{FF2B5EF4-FFF2-40B4-BE49-F238E27FC236}">
                <a16:creationId xmlns="" xmlns:a16="http://schemas.microsoft.com/office/drawing/2014/main" id="{BED24624-6797-4F31-B18B-10B04CEF284D}"/>
              </a:ext>
            </a:extLst>
          </p:cNvPr>
          <p:cNvGraphicFramePr>
            <a:graphicFrameLocks noGrp="1"/>
          </p:cNvGraphicFramePr>
          <p:nvPr>
            <p:extLst>
              <p:ext uri="{D42A27DB-BD31-4B8C-83A1-F6EECF244321}">
                <p14:modId xmlns:p14="http://schemas.microsoft.com/office/powerpoint/2010/main" val="3412901479"/>
              </p:ext>
            </p:extLst>
          </p:nvPr>
        </p:nvGraphicFramePr>
        <p:xfrm>
          <a:off x="2743199" y="445169"/>
          <a:ext cx="7411454" cy="6135624"/>
        </p:xfrm>
        <a:graphic>
          <a:graphicData uri="http://schemas.openxmlformats.org/drawingml/2006/table">
            <a:tbl>
              <a:tblPr firstRow="1" firstCol="1" bandRow="1">
                <a:tableStyleId>{5C22544A-7EE6-4342-B048-85BDC9FD1C3A}</a:tableStyleId>
              </a:tblPr>
              <a:tblGrid>
                <a:gridCol w="1855482">
                  <a:extLst>
                    <a:ext uri="{9D8B030D-6E8A-4147-A177-3AD203B41FA5}">
                      <a16:colId xmlns="" xmlns:a16="http://schemas.microsoft.com/office/drawing/2014/main" val="2656717749"/>
                    </a:ext>
                  </a:extLst>
                </a:gridCol>
                <a:gridCol w="2257571">
                  <a:extLst>
                    <a:ext uri="{9D8B030D-6E8A-4147-A177-3AD203B41FA5}">
                      <a16:colId xmlns="" xmlns:a16="http://schemas.microsoft.com/office/drawing/2014/main" val="3533897123"/>
                    </a:ext>
                  </a:extLst>
                </a:gridCol>
                <a:gridCol w="645021">
                  <a:extLst>
                    <a:ext uri="{9D8B030D-6E8A-4147-A177-3AD203B41FA5}">
                      <a16:colId xmlns="" xmlns:a16="http://schemas.microsoft.com/office/drawing/2014/main" val="1304231161"/>
                    </a:ext>
                  </a:extLst>
                </a:gridCol>
                <a:gridCol w="2653380">
                  <a:extLst>
                    <a:ext uri="{9D8B030D-6E8A-4147-A177-3AD203B41FA5}">
                      <a16:colId xmlns="" xmlns:a16="http://schemas.microsoft.com/office/drawing/2014/main" val="2833281264"/>
                    </a:ext>
                  </a:extLst>
                </a:gridCol>
              </a:tblGrid>
              <a:tr h="2369820">
                <a:tc>
                  <a:txBody>
                    <a:bodyPr/>
                    <a:lstStyle/>
                    <a:p>
                      <a:pPr algn="just">
                        <a:lnSpc>
                          <a:spcPct val="115000"/>
                        </a:lnSpc>
                        <a:spcBef>
                          <a:spcPts val="500"/>
                        </a:spcBef>
                        <a:spcAft>
                          <a:spcPts val="1000"/>
                        </a:spcAft>
                      </a:pPr>
                      <a:r>
                        <a:rPr lang="pl-PL" sz="1400" dirty="0">
                          <a:solidFill>
                            <a:schemeClr val="tx1"/>
                          </a:solidFill>
                          <a:effectLst/>
                        </a:rPr>
                        <a:t>Zasięg oddziaływania projektu</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Operacja ma zasięg międzygminny – 4 pkt</a:t>
                      </a:r>
                    </a:p>
                    <a:p>
                      <a:pPr algn="l">
                        <a:lnSpc>
                          <a:spcPct val="115000"/>
                        </a:lnSpc>
                        <a:spcBef>
                          <a:spcPts val="500"/>
                        </a:spcBef>
                        <a:spcAft>
                          <a:spcPts val="1000"/>
                        </a:spcAft>
                      </a:pPr>
                      <a:r>
                        <a:rPr lang="pl-PL" sz="1200" b="0" dirty="0">
                          <a:solidFill>
                            <a:schemeClr val="tx1"/>
                          </a:solidFill>
                          <a:effectLst/>
                        </a:rPr>
                        <a:t>Operacja nie wykracza poza jedną gminę – 0 pkt.</a:t>
                      </a:r>
                    </a:p>
                    <a:p>
                      <a:pPr algn="l">
                        <a:lnSpc>
                          <a:spcPct val="115000"/>
                        </a:lnSpc>
                        <a:spcBef>
                          <a:spcPts val="500"/>
                        </a:spcBef>
                        <a:spcAft>
                          <a:spcPts val="1000"/>
                        </a:spcAft>
                      </a:pPr>
                      <a:r>
                        <a:rPr lang="pl-PL" sz="800" b="0" dirty="0">
                          <a:solidFill>
                            <a:schemeClr val="tx1"/>
                          </a:solidFill>
                          <a:effectLst/>
                        </a:rPr>
                        <a:t> </a:t>
                      </a:r>
                      <a:endParaRPr lang="pl-PL" sz="1100" b="0" dirty="0">
                        <a:solidFill>
                          <a:schemeClr val="tx1"/>
                        </a:solidFill>
                        <a:effectLst/>
                      </a:endParaRPr>
                    </a:p>
                    <a:p>
                      <a:pPr algn="l">
                        <a:lnSpc>
                          <a:spcPct val="115000"/>
                        </a:lnSpc>
                        <a:spcBef>
                          <a:spcPts val="500"/>
                        </a:spcBef>
                        <a:spcAft>
                          <a:spcPts val="1000"/>
                        </a:spcAft>
                      </a:pPr>
                      <a:r>
                        <a:rPr lang="pl-PL" sz="800" b="0" dirty="0">
                          <a:solidFill>
                            <a:schemeClr val="tx1"/>
                          </a:solidFill>
                          <a:effectLst/>
                        </a:rPr>
                        <a:t> </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0/4</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b="0" dirty="0">
                          <a:solidFill>
                            <a:schemeClr val="tx1"/>
                          </a:solidFill>
                          <a:effectLst/>
                        </a:rPr>
                        <a:t>Kryterium jest mierzalne dzięki weryfikacji wniosków aplikacyjnych, oraz danych z ewidencji ludności pozyskanych przez LGD.</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3334340393"/>
                  </a:ext>
                </a:extLst>
              </a:tr>
              <a:tr h="1726733">
                <a:tc>
                  <a:txBody>
                    <a:bodyPr/>
                    <a:lstStyle/>
                    <a:p>
                      <a:pPr algn="just">
                        <a:lnSpc>
                          <a:spcPct val="115000"/>
                        </a:lnSpc>
                        <a:spcBef>
                          <a:spcPts val="500"/>
                        </a:spcBef>
                        <a:spcAft>
                          <a:spcPts val="1000"/>
                        </a:spcAft>
                      </a:pPr>
                      <a:r>
                        <a:rPr lang="pl-PL" sz="1400" dirty="0">
                          <a:solidFill>
                            <a:schemeClr val="tx1"/>
                          </a:solidFill>
                          <a:effectLst/>
                        </a:rPr>
                        <a:t>Miejsce realizacji operacji</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Operacja jest realizowana w miejscowości zamieszkałej przez mniej niż 5 tys. mieszkańców – 2 pkt</a:t>
                      </a:r>
                    </a:p>
                    <a:p>
                      <a:pPr algn="l">
                        <a:lnSpc>
                          <a:spcPct val="115000"/>
                        </a:lnSpc>
                        <a:spcBef>
                          <a:spcPts val="500"/>
                        </a:spcBef>
                        <a:spcAft>
                          <a:spcPts val="1000"/>
                        </a:spcAft>
                      </a:pPr>
                      <a:r>
                        <a:rPr lang="pl-PL" sz="1200" dirty="0">
                          <a:solidFill>
                            <a:schemeClr val="tx1"/>
                          </a:solidFill>
                          <a:effectLst/>
                        </a:rPr>
                        <a:t>Operacja jest realizowana w miejscowości zamieszkałej przez więcej niż 5 tys. mieszkańców – 0 pkt</a:t>
                      </a:r>
                      <a:r>
                        <a:rPr lang="pl-PL" sz="800" dirty="0">
                          <a:solidFill>
                            <a:schemeClr val="tx1"/>
                          </a:solidFill>
                          <a:effectLst/>
                        </a:rPr>
                        <a:t>.</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0/2</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dirty="0">
                          <a:solidFill>
                            <a:schemeClr val="tx1"/>
                          </a:solidFill>
                          <a:effectLst/>
                        </a:rPr>
                        <a:t>Kryterium jest mierzalne dzięki weryfikacji wniosków aplikacyjnych, oraz danych z ewidencji ludności pozyskanych przez LGD.</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2060923810"/>
                  </a:ext>
                </a:extLst>
              </a:tr>
              <a:tr h="1726733">
                <a:tc>
                  <a:txBody>
                    <a:bodyPr/>
                    <a:lstStyle/>
                    <a:p>
                      <a:pPr algn="just">
                        <a:lnSpc>
                          <a:spcPct val="115000"/>
                        </a:lnSpc>
                        <a:spcBef>
                          <a:spcPts val="500"/>
                        </a:spcBef>
                        <a:spcAft>
                          <a:spcPts val="1000"/>
                        </a:spcAft>
                      </a:pPr>
                      <a:r>
                        <a:rPr lang="pl-PL" sz="1400" dirty="0">
                          <a:solidFill>
                            <a:schemeClr val="tx1"/>
                          </a:solidFill>
                          <a:effectLst/>
                        </a:rPr>
                        <a:t>Osiągnięcie wskaźników</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Operacja w sposób bezpośredni przyczynia się do osiągnięcia wskaźnika produktu i rezultatu – 6 pkt</a:t>
                      </a:r>
                    </a:p>
                    <a:p>
                      <a:pPr algn="l">
                        <a:lnSpc>
                          <a:spcPct val="115000"/>
                        </a:lnSpc>
                        <a:spcBef>
                          <a:spcPts val="500"/>
                        </a:spcBef>
                        <a:spcAft>
                          <a:spcPts val="1000"/>
                        </a:spcAft>
                      </a:pPr>
                      <a:r>
                        <a:rPr lang="pl-PL" sz="1200" dirty="0">
                          <a:solidFill>
                            <a:schemeClr val="tx1"/>
                          </a:solidFill>
                          <a:effectLst/>
                        </a:rPr>
                        <a:t>Operacja nie przyczynia się do osiągnięcia wskaźnika produktu i rezultatu – 0 pkt</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0/6</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dirty="0">
                          <a:solidFill>
                            <a:schemeClr val="tx1"/>
                          </a:solidFill>
                          <a:effectLst/>
                        </a:rPr>
                        <a:t>Kryterium jest mierzalne na podstawie dokumentacji poświadczającej osiąganie wskaźników przygotowanej przez Biuro LGD na podstawie wniosku. Punkty zostaną przyznane gdy operacja w sposób bezpośredni przyczynia się do osiągnięcia wskaźnika produktu.</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249225874"/>
                  </a:ext>
                </a:extLst>
              </a:tr>
            </a:tbl>
          </a:graphicData>
        </a:graphic>
      </p:graphicFrame>
    </p:spTree>
    <p:extLst>
      <p:ext uri="{BB962C8B-B14F-4D97-AF65-F5344CB8AC3E}">
        <p14:creationId xmlns:p14="http://schemas.microsoft.com/office/powerpoint/2010/main" val="391712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 xmlns:a16="http://schemas.microsoft.com/office/drawing/2014/main" id="{EBCDAE70-5DB5-4B3D-8F52-F14547429711}"/>
              </a:ext>
            </a:extLst>
          </p:cNvPr>
          <p:cNvGraphicFramePr>
            <a:graphicFrameLocks noGrp="1"/>
          </p:cNvGraphicFramePr>
          <p:nvPr>
            <p:extLst>
              <p:ext uri="{D42A27DB-BD31-4B8C-83A1-F6EECF244321}">
                <p14:modId xmlns:p14="http://schemas.microsoft.com/office/powerpoint/2010/main" val="911053938"/>
              </p:ext>
            </p:extLst>
          </p:nvPr>
        </p:nvGraphicFramePr>
        <p:xfrm>
          <a:off x="2721560" y="288757"/>
          <a:ext cx="7132303" cy="6489508"/>
        </p:xfrm>
        <a:graphic>
          <a:graphicData uri="http://schemas.openxmlformats.org/drawingml/2006/table">
            <a:tbl>
              <a:tblPr firstRow="1" firstCol="1" bandRow="1">
                <a:tableStyleId>{5C22544A-7EE6-4342-B048-85BDC9FD1C3A}</a:tableStyleId>
              </a:tblPr>
              <a:tblGrid>
                <a:gridCol w="1785595">
                  <a:extLst>
                    <a:ext uri="{9D8B030D-6E8A-4147-A177-3AD203B41FA5}">
                      <a16:colId xmlns="" xmlns:a16="http://schemas.microsoft.com/office/drawing/2014/main" val="3197434942"/>
                    </a:ext>
                  </a:extLst>
                </a:gridCol>
                <a:gridCol w="2172541">
                  <a:extLst>
                    <a:ext uri="{9D8B030D-6E8A-4147-A177-3AD203B41FA5}">
                      <a16:colId xmlns="" xmlns:a16="http://schemas.microsoft.com/office/drawing/2014/main" val="2247311641"/>
                    </a:ext>
                  </a:extLst>
                </a:gridCol>
                <a:gridCol w="620726">
                  <a:extLst>
                    <a:ext uri="{9D8B030D-6E8A-4147-A177-3AD203B41FA5}">
                      <a16:colId xmlns="" xmlns:a16="http://schemas.microsoft.com/office/drawing/2014/main" val="404001494"/>
                    </a:ext>
                  </a:extLst>
                </a:gridCol>
                <a:gridCol w="2553441">
                  <a:extLst>
                    <a:ext uri="{9D8B030D-6E8A-4147-A177-3AD203B41FA5}">
                      <a16:colId xmlns="" xmlns:a16="http://schemas.microsoft.com/office/drawing/2014/main" val="3831162820"/>
                    </a:ext>
                  </a:extLst>
                </a:gridCol>
              </a:tblGrid>
              <a:tr h="2382182">
                <a:tc>
                  <a:txBody>
                    <a:bodyPr/>
                    <a:lstStyle/>
                    <a:p>
                      <a:pPr algn="just">
                        <a:lnSpc>
                          <a:spcPct val="115000"/>
                        </a:lnSpc>
                        <a:spcBef>
                          <a:spcPts val="500"/>
                        </a:spcBef>
                        <a:spcAft>
                          <a:spcPts val="1000"/>
                        </a:spcAft>
                      </a:pPr>
                      <a:r>
                        <a:rPr lang="pl-PL" sz="1400" dirty="0">
                          <a:solidFill>
                            <a:schemeClr val="tx1"/>
                          </a:solidFill>
                          <a:effectLst/>
                        </a:rPr>
                        <a:t>Wykonalność operacji</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Operacja jest możliwa do wykonania w sposób założony przez wnioskodawcę w założonym czasie i kosztach – 4 pkt</a:t>
                      </a:r>
                    </a:p>
                    <a:p>
                      <a:pPr algn="l">
                        <a:lnSpc>
                          <a:spcPct val="115000"/>
                        </a:lnSpc>
                        <a:spcBef>
                          <a:spcPts val="500"/>
                        </a:spcBef>
                        <a:spcAft>
                          <a:spcPts val="1000"/>
                        </a:spcAft>
                      </a:pPr>
                      <a:r>
                        <a:rPr lang="pl-PL" sz="1200" b="0" dirty="0">
                          <a:solidFill>
                            <a:schemeClr val="tx1"/>
                          </a:solidFill>
                          <a:effectLst/>
                        </a:rPr>
                        <a:t>Operacja nie jest możliwa do wykonania w sposób założony przez wnioskodawcę w założonym czasie i kosztach – 0 pkt</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b="0" dirty="0">
                          <a:solidFill>
                            <a:schemeClr val="tx1"/>
                          </a:solidFill>
                          <a:effectLst/>
                        </a:rPr>
                        <a:t>0/4</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b="0" dirty="0">
                          <a:solidFill>
                            <a:schemeClr val="tx1"/>
                          </a:solidFill>
                          <a:effectLst/>
                        </a:rPr>
                        <a:t>Kryterium jest mierzalne na podstawie racjonalności zaplanowanych kosztów, kompletności załączników. Operacja jest wykonalna gdy przedstawiono komplet załączników pozytywnie zaopiniowany przez Biuro LGD oraz harmonogram prac oraz zaplanowane koszty są racjonalne</a:t>
                      </a:r>
                      <a:endParaRPr lang="pl-PL" sz="1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3864135337"/>
                  </a:ext>
                </a:extLst>
              </a:tr>
              <a:tr h="1251520">
                <a:tc>
                  <a:txBody>
                    <a:bodyPr/>
                    <a:lstStyle/>
                    <a:p>
                      <a:pPr algn="just">
                        <a:lnSpc>
                          <a:spcPct val="115000"/>
                        </a:lnSpc>
                        <a:spcBef>
                          <a:spcPts val="500"/>
                        </a:spcBef>
                        <a:spcAft>
                          <a:spcPts val="1000"/>
                        </a:spcAft>
                      </a:pPr>
                      <a:r>
                        <a:rPr lang="pl-PL" sz="1400" dirty="0">
                          <a:solidFill>
                            <a:schemeClr val="tx1"/>
                          </a:solidFill>
                          <a:effectLst/>
                        </a:rPr>
                        <a:t>Operacja jest realizowana przez następujący podmiot</a:t>
                      </a:r>
                      <a:endParaRPr lang="pl-PL"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Organizacja pozarządowa-2 pkt</a:t>
                      </a:r>
                    </a:p>
                    <a:p>
                      <a:pPr algn="l">
                        <a:lnSpc>
                          <a:spcPct val="115000"/>
                        </a:lnSpc>
                        <a:spcBef>
                          <a:spcPts val="500"/>
                        </a:spcBef>
                        <a:spcAft>
                          <a:spcPts val="1000"/>
                        </a:spcAft>
                      </a:pPr>
                      <a:r>
                        <a:rPr lang="pl-PL" sz="1200" dirty="0">
                          <a:solidFill>
                            <a:schemeClr val="tx1"/>
                          </a:solidFill>
                          <a:effectLst/>
                        </a:rPr>
                        <a:t>Inny podmiot – 0 pkt</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0/2</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dirty="0">
                          <a:solidFill>
                            <a:schemeClr val="tx1"/>
                          </a:solidFill>
                          <a:effectLst/>
                        </a:rPr>
                        <a:t>Kryterium jest mierzalne na podstawie dokumentu rejestrowego podmiotu. Punkty zostaną przyznane zgodnie z zasadami punktacji.</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2559630821"/>
                  </a:ext>
                </a:extLst>
              </a:tr>
              <a:tr h="2454277">
                <a:tc>
                  <a:txBody>
                    <a:bodyPr/>
                    <a:lstStyle/>
                    <a:p>
                      <a:pPr algn="just">
                        <a:lnSpc>
                          <a:spcPct val="115000"/>
                        </a:lnSpc>
                        <a:spcBef>
                          <a:spcPts val="500"/>
                        </a:spcBef>
                        <a:spcAft>
                          <a:spcPts val="1000"/>
                        </a:spcAft>
                      </a:pPr>
                      <a:r>
                        <a:rPr lang="pl-PL" sz="1200" dirty="0">
                          <a:solidFill>
                            <a:schemeClr val="tx1"/>
                          </a:solidFill>
                          <a:effectLst/>
                        </a:rPr>
                        <a:t>Doświadczenie wnioskodawcy przy pozyskiwaniu środków krajowych z budżetów takich jak: budżety jednostek samorządu terytorialnego, budżety jednostek państwowych (wojewódzkich i ministerialnych).</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Wnioskodawca posiada doświadczenie –4pkt</a:t>
                      </a:r>
                    </a:p>
                    <a:p>
                      <a:pPr algn="l">
                        <a:lnSpc>
                          <a:spcPct val="115000"/>
                        </a:lnSpc>
                        <a:spcBef>
                          <a:spcPts val="500"/>
                        </a:spcBef>
                        <a:spcAft>
                          <a:spcPts val="1000"/>
                        </a:spcAft>
                      </a:pPr>
                      <a:r>
                        <a:rPr lang="pl-PL" sz="1200" dirty="0">
                          <a:solidFill>
                            <a:schemeClr val="tx1"/>
                          </a:solidFill>
                          <a:effectLst/>
                        </a:rPr>
                        <a:t>Wnioskodawca nie posiada doświadczenia– 0 pkt</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200" dirty="0">
                          <a:solidFill>
                            <a:schemeClr val="tx1"/>
                          </a:solidFill>
                          <a:effectLst/>
                        </a:rPr>
                        <a:t>0/4</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200" dirty="0">
                          <a:solidFill>
                            <a:schemeClr val="tx1"/>
                          </a:solidFill>
                          <a:effectLst/>
                        </a:rPr>
                        <a:t>Kryterium jest mierzalne dzięki możliwości przedstawienia przez beneficjenta dokumentów potwierdzających korzystanie ze środków krajowych. Punkty przyznawane gdy wnioskodawca przedstawi: zawartą umowę, rozliczenie lub sprawozdanie lub inne  dokumenty potwierdzające przyznanie dotacji dotyczące jednego projektu.</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1389100243"/>
                  </a:ext>
                </a:extLst>
              </a:tr>
            </a:tbl>
          </a:graphicData>
        </a:graphic>
      </p:graphicFrame>
    </p:spTree>
    <p:extLst>
      <p:ext uri="{BB962C8B-B14F-4D97-AF65-F5344CB8AC3E}">
        <p14:creationId xmlns:p14="http://schemas.microsoft.com/office/powerpoint/2010/main" val="298497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 xmlns:a16="http://schemas.microsoft.com/office/drawing/2014/main" id="{286068A3-2ABA-4884-A919-08C84982D701}"/>
              </a:ext>
            </a:extLst>
          </p:cNvPr>
          <p:cNvGraphicFramePr>
            <a:graphicFrameLocks noGrp="1"/>
          </p:cNvGraphicFramePr>
          <p:nvPr>
            <p:extLst>
              <p:ext uri="{D42A27DB-BD31-4B8C-83A1-F6EECF244321}">
                <p14:modId xmlns:p14="http://schemas.microsoft.com/office/powerpoint/2010/main" val="3475932515"/>
              </p:ext>
            </p:extLst>
          </p:nvPr>
        </p:nvGraphicFramePr>
        <p:xfrm>
          <a:off x="2853908" y="421106"/>
          <a:ext cx="6699166" cy="6340642"/>
        </p:xfrm>
        <a:graphic>
          <a:graphicData uri="http://schemas.openxmlformats.org/drawingml/2006/table">
            <a:tbl>
              <a:tblPr firstRow="1" firstCol="1" bandRow="1">
                <a:tableStyleId>{5C22544A-7EE6-4342-B048-85BDC9FD1C3A}</a:tableStyleId>
              </a:tblPr>
              <a:tblGrid>
                <a:gridCol w="1677158">
                  <a:extLst>
                    <a:ext uri="{9D8B030D-6E8A-4147-A177-3AD203B41FA5}">
                      <a16:colId xmlns="" xmlns:a16="http://schemas.microsoft.com/office/drawing/2014/main" val="1081433489"/>
                    </a:ext>
                  </a:extLst>
                </a:gridCol>
                <a:gridCol w="2040605">
                  <a:extLst>
                    <a:ext uri="{9D8B030D-6E8A-4147-A177-3AD203B41FA5}">
                      <a16:colId xmlns="" xmlns:a16="http://schemas.microsoft.com/office/drawing/2014/main" val="3067940340"/>
                    </a:ext>
                  </a:extLst>
                </a:gridCol>
                <a:gridCol w="583030">
                  <a:extLst>
                    <a:ext uri="{9D8B030D-6E8A-4147-A177-3AD203B41FA5}">
                      <a16:colId xmlns="" xmlns:a16="http://schemas.microsoft.com/office/drawing/2014/main" val="1354282147"/>
                    </a:ext>
                  </a:extLst>
                </a:gridCol>
                <a:gridCol w="2398373">
                  <a:extLst>
                    <a:ext uri="{9D8B030D-6E8A-4147-A177-3AD203B41FA5}">
                      <a16:colId xmlns="" xmlns:a16="http://schemas.microsoft.com/office/drawing/2014/main" val="1569780683"/>
                    </a:ext>
                  </a:extLst>
                </a:gridCol>
              </a:tblGrid>
              <a:tr h="2976073">
                <a:tc>
                  <a:txBody>
                    <a:bodyPr/>
                    <a:lstStyle/>
                    <a:p>
                      <a:pPr algn="just">
                        <a:lnSpc>
                          <a:spcPct val="115000"/>
                        </a:lnSpc>
                        <a:spcBef>
                          <a:spcPts val="500"/>
                        </a:spcBef>
                        <a:spcAft>
                          <a:spcPts val="1000"/>
                        </a:spcAft>
                      </a:pPr>
                      <a:r>
                        <a:rPr lang="pl-PL" sz="1100" dirty="0">
                          <a:solidFill>
                            <a:schemeClr val="tx1"/>
                          </a:solidFill>
                          <a:effectLst/>
                        </a:rPr>
                        <a:t>Doświadczenie wnioskodawcy przy realizacji projektów z wykorzystaniem środków pochodzących z funduszy strukturalnych UE, takich jak: Europejski Fundusz Rozwoju Regionalnego, Europejski Fundusz Społeczny, Europejski Fundusz Rolny na Rzecz Rozwoju Obszarów Wiejskich</a:t>
                      </a:r>
                      <a:r>
                        <a:rPr lang="pl-PL" sz="1200" dirty="0">
                          <a:solidFill>
                            <a:schemeClr val="tx1"/>
                          </a:solidFill>
                          <a:effectLst/>
                        </a:rPr>
                        <a:t>.</a:t>
                      </a:r>
                      <a:endParaRPr lang="pl-PL"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b="0" dirty="0">
                          <a:solidFill>
                            <a:schemeClr val="tx1"/>
                          </a:solidFill>
                          <a:effectLst/>
                        </a:rPr>
                        <a:t>Wnioskodawca posiada doświadczenie – 4 pkt</a:t>
                      </a:r>
                    </a:p>
                    <a:p>
                      <a:pPr algn="l">
                        <a:lnSpc>
                          <a:spcPct val="115000"/>
                        </a:lnSpc>
                        <a:spcBef>
                          <a:spcPts val="500"/>
                        </a:spcBef>
                        <a:spcAft>
                          <a:spcPts val="1000"/>
                        </a:spcAft>
                      </a:pPr>
                      <a:r>
                        <a:rPr lang="pl-PL" sz="1100" b="0" dirty="0">
                          <a:solidFill>
                            <a:schemeClr val="tx1"/>
                          </a:solidFill>
                          <a:effectLst/>
                        </a:rPr>
                        <a:t>Wnioskodawca nie posiada doświadczenia - 0 pkt</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b="0" dirty="0">
                          <a:solidFill>
                            <a:schemeClr val="tx1"/>
                          </a:solidFill>
                          <a:effectLst/>
                        </a:rPr>
                        <a:t>0/4</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100" b="0" dirty="0">
                          <a:solidFill>
                            <a:schemeClr val="tx1"/>
                          </a:solidFill>
                          <a:effectLst/>
                        </a:rPr>
                        <a:t>Kryterium jest mierzalne Dzięki możliwości przedstawienia przez wnioskodawcę tytuł projektu, źródła finansowania oraz numeru umowy, na podstawie której wcześniejszy projekt został sfinansowany. Punkty będą przyznane gdy wnioskodawca przedłoży kopie dokumentów potwierdzających realizacje wniosku z UE tj. umowy przyznania pomocy, wniosek o płatność dotyczące jednego projektu.</a:t>
                      </a:r>
                      <a:endParaRPr lang="pl-PL"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655866400"/>
                  </a:ext>
                </a:extLst>
              </a:tr>
              <a:tr h="3364569">
                <a:tc>
                  <a:txBody>
                    <a:bodyPr/>
                    <a:lstStyle/>
                    <a:p>
                      <a:pPr algn="l">
                        <a:lnSpc>
                          <a:spcPct val="115000"/>
                        </a:lnSpc>
                        <a:spcBef>
                          <a:spcPts val="500"/>
                        </a:spcBef>
                        <a:spcAft>
                          <a:spcPts val="1000"/>
                        </a:spcAft>
                      </a:pPr>
                      <a:r>
                        <a:rPr lang="pl-PL" sz="1100" dirty="0">
                          <a:solidFill>
                            <a:schemeClr val="tx1"/>
                          </a:solidFill>
                          <a:effectLst/>
                        </a:rPr>
                        <a:t>Wnioskodawca korzystał z doradztwa, w tym:</a:t>
                      </a:r>
                    </a:p>
                    <a:p>
                      <a:pPr algn="l">
                        <a:lnSpc>
                          <a:spcPct val="115000"/>
                        </a:lnSpc>
                        <a:spcBef>
                          <a:spcPts val="500"/>
                        </a:spcBef>
                        <a:spcAft>
                          <a:spcPts val="1000"/>
                        </a:spcAft>
                      </a:pPr>
                      <a:r>
                        <a:rPr lang="pl-PL" sz="1100" dirty="0">
                          <a:solidFill>
                            <a:schemeClr val="tx1"/>
                          </a:solidFill>
                          <a:effectLst/>
                        </a:rPr>
                        <a:t>- osobistego w Biurze LGD „Źródło”,</a:t>
                      </a:r>
                    </a:p>
                    <a:p>
                      <a:pPr algn="l">
                        <a:lnSpc>
                          <a:spcPct val="115000"/>
                        </a:lnSpc>
                        <a:spcBef>
                          <a:spcPts val="500"/>
                        </a:spcBef>
                        <a:spcAft>
                          <a:spcPts val="1000"/>
                        </a:spcAft>
                      </a:pPr>
                      <a:r>
                        <a:rPr lang="pl-PL" sz="1100" dirty="0">
                          <a:solidFill>
                            <a:schemeClr val="tx1"/>
                          </a:solidFill>
                          <a:effectLst/>
                        </a:rPr>
                        <a:t>- szkolenia przeprowadzonego przez LGD „Źródło”,</a:t>
                      </a:r>
                    </a:p>
                    <a:p>
                      <a:pPr algn="l">
                        <a:lnSpc>
                          <a:spcPct val="115000"/>
                        </a:lnSpc>
                        <a:spcBef>
                          <a:spcPts val="500"/>
                        </a:spcBef>
                        <a:spcAft>
                          <a:spcPts val="1000"/>
                        </a:spcAft>
                      </a:pPr>
                      <a:r>
                        <a:rPr lang="pl-PL" sz="1100" dirty="0">
                          <a:solidFill>
                            <a:schemeClr val="tx1"/>
                          </a:solidFill>
                          <a:effectLst/>
                        </a:rPr>
                        <a:t>- konsultacji telefonicznej z pracownikiem biura LGD „Źródło”. </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dirty="0">
                          <a:solidFill>
                            <a:schemeClr val="tx1"/>
                          </a:solidFill>
                          <a:effectLst/>
                        </a:rPr>
                        <a:t>Wnioskodawca wykazał doradztwo – 1 pkt</a:t>
                      </a:r>
                    </a:p>
                    <a:p>
                      <a:pPr algn="l">
                        <a:lnSpc>
                          <a:spcPct val="115000"/>
                        </a:lnSpc>
                        <a:spcBef>
                          <a:spcPts val="500"/>
                        </a:spcBef>
                        <a:spcAft>
                          <a:spcPts val="1000"/>
                        </a:spcAft>
                      </a:pPr>
                      <a:r>
                        <a:rPr lang="pl-PL" sz="1100" dirty="0">
                          <a:solidFill>
                            <a:schemeClr val="tx1"/>
                          </a:solidFill>
                          <a:effectLst/>
                        </a:rPr>
                        <a:t>Wnioskodawca nie wykazał doradztwa – 0 pkt</a:t>
                      </a:r>
                    </a:p>
                    <a:p>
                      <a:pPr algn="l">
                        <a:lnSpc>
                          <a:spcPct val="115000"/>
                        </a:lnSpc>
                        <a:spcBef>
                          <a:spcPts val="500"/>
                        </a:spcBef>
                        <a:spcAft>
                          <a:spcPts val="1000"/>
                        </a:spcAft>
                      </a:pPr>
                      <a:r>
                        <a:rPr lang="pl-PL" sz="1100" dirty="0">
                          <a:solidFill>
                            <a:schemeClr val="tx1"/>
                          </a:solidFill>
                          <a:effectLst/>
                        </a:rPr>
                        <a:t> </a:t>
                      </a:r>
                    </a:p>
                    <a:p>
                      <a:pPr algn="l">
                        <a:lnSpc>
                          <a:spcPct val="115000"/>
                        </a:lnSpc>
                        <a:spcBef>
                          <a:spcPts val="500"/>
                        </a:spcBef>
                        <a:spcAft>
                          <a:spcPts val="1000"/>
                        </a:spcAft>
                      </a:pPr>
                      <a:r>
                        <a:rPr lang="pl-PL" sz="1100" dirty="0">
                          <a:solidFill>
                            <a:schemeClr val="tx1"/>
                          </a:solidFill>
                          <a:effectLst/>
                        </a:rPr>
                        <a:t> </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l">
                        <a:lnSpc>
                          <a:spcPct val="115000"/>
                        </a:lnSpc>
                        <a:spcBef>
                          <a:spcPts val="500"/>
                        </a:spcBef>
                        <a:spcAft>
                          <a:spcPts val="1000"/>
                        </a:spcAft>
                      </a:pPr>
                      <a:r>
                        <a:rPr lang="pl-PL" sz="1100">
                          <a:solidFill>
                            <a:schemeClr val="tx1"/>
                          </a:solidFill>
                          <a:effectLst/>
                        </a:rPr>
                        <a:t>0/1</a:t>
                      </a:r>
                      <a:endParaRPr lang="pl-PL" sz="1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tc>
                  <a:txBody>
                    <a:bodyPr/>
                    <a:lstStyle/>
                    <a:p>
                      <a:pPr algn="just">
                        <a:lnSpc>
                          <a:spcPct val="115000"/>
                        </a:lnSpc>
                        <a:spcBef>
                          <a:spcPts val="500"/>
                        </a:spcBef>
                        <a:spcAft>
                          <a:spcPts val="1000"/>
                        </a:spcAft>
                      </a:pPr>
                      <a:r>
                        <a:rPr lang="pl-PL" sz="1100" dirty="0">
                          <a:solidFill>
                            <a:schemeClr val="tx1"/>
                          </a:solidFill>
                          <a:effectLst/>
                        </a:rPr>
                        <a:t>Kryterium jest mierzalne dzięki prowadzonym rejestrom doradztwa w Biurze LGD oraz listom obecności na szkoleniach. Punkty będą przyznawane zgodnie z zasada oceny po weryfikacji własnoręcznych podpisów beneficjentów na karcie doradztwa lub na liście obecności na szkoleniu.</a:t>
                      </a:r>
                      <a:endParaRPr lang="pl-PL"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2">
                        <a:lumMod val="90000"/>
                      </a:schemeClr>
                    </a:solidFill>
                  </a:tcPr>
                </a:tc>
                <a:extLst>
                  <a:ext uri="{0D108BD9-81ED-4DB2-BD59-A6C34878D82A}">
                    <a16:rowId xmlns="" xmlns:a16="http://schemas.microsoft.com/office/drawing/2014/main" val="1263129662"/>
                  </a:ext>
                </a:extLst>
              </a:tr>
            </a:tbl>
          </a:graphicData>
        </a:graphic>
      </p:graphicFrame>
    </p:spTree>
    <p:extLst>
      <p:ext uri="{BB962C8B-B14F-4D97-AF65-F5344CB8AC3E}">
        <p14:creationId xmlns:p14="http://schemas.microsoft.com/office/powerpoint/2010/main" val="393469542"/>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877</TotalTime>
  <Words>2177</Words>
  <Application>Microsoft Office PowerPoint</Application>
  <PresentationFormat>Panoramiczny</PresentationFormat>
  <Paragraphs>177</Paragraphs>
  <Slides>22</Slides>
  <Notes>6</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22</vt:i4>
      </vt:variant>
    </vt:vector>
  </HeadingPairs>
  <TitlesOfParts>
    <vt:vector size="29" baseType="lpstr">
      <vt:lpstr>Arial</vt:lpstr>
      <vt:lpstr>Calibri</vt:lpstr>
      <vt:lpstr>Century Gothic</vt:lpstr>
      <vt:lpstr>Times New Roman</vt:lpstr>
      <vt:lpstr>Wingdings</vt:lpstr>
      <vt:lpstr>Wingdings 3</vt:lpstr>
      <vt:lpstr>Smuga</vt:lpstr>
      <vt:lpstr>Konsultacje społeczne   Buk, Dopiewo, Stęszew, Komorniki 2022</vt:lpstr>
      <vt:lpstr>O pomoc może się ubiegać… </vt:lpstr>
      <vt:lpstr>Prezentacja programu PowerPoint</vt:lpstr>
      <vt:lpstr>Składanie wniosków: </vt:lpstr>
      <vt:lpstr>Procedura wyboru operacji: </vt:lpstr>
      <vt:lpstr>Kryteria wyboru operacji: </vt:lpstr>
      <vt:lpstr>Prezentacja programu PowerPoint</vt:lpstr>
      <vt:lpstr>Prezentacja programu PowerPoint</vt:lpstr>
      <vt:lpstr>Prezentacja programu PowerPoint</vt:lpstr>
      <vt:lpstr>Prezentacja programu PowerPoint</vt:lpstr>
      <vt:lpstr>Prezentacja programu PowerPoint</vt:lpstr>
      <vt:lpstr>Weryfikacja wykonania zadań i realizacji operacji: </vt:lpstr>
      <vt:lpstr>Prezentacja programu PowerPoint</vt:lpstr>
      <vt:lpstr>Prezentacja programu PowerPoint</vt:lpstr>
      <vt:lpstr>Prezentacja programu PowerPoint</vt:lpstr>
      <vt:lpstr>Sprawozdawczość: </vt:lpstr>
      <vt:lpstr>Monitoring i kontrola – postanowienia ogólne: </vt:lpstr>
      <vt:lpstr>Monitoring: </vt:lpstr>
      <vt:lpstr>Kontrola: </vt:lpstr>
      <vt:lpstr>Zabezpieczenie realizacji umowy: </vt:lpstr>
      <vt:lpstr>Ogłoszenie o naborze wniosków </vt:lpstr>
      <vt:lpstr>Dziękuję za uwagę.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z poddziałania 19.2  w zakresie podejmowania działalności gospodarczej</dc:title>
  <dc:creator>Zuzanna</dc:creator>
  <cp:lastModifiedBy>M.Kubiak</cp:lastModifiedBy>
  <cp:revision>92</cp:revision>
  <dcterms:created xsi:type="dcterms:W3CDTF">2020-09-01T08:12:34Z</dcterms:created>
  <dcterms:modified xsi:type="dcterms:W3CDTF">2022-05-31T08:17:34Z</dcterms:modified>
</cp:coreProperties>
</file>