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75" r:id="rId6"/>
    <p:sldId id="283" r:id="rId7"/>
    <p:sldId id="284" r:id="rId8"/>
    <p:sldId id="262" r:id="rId9"/>
    <p:sldId id="277" r:id="rId10"/>
    <p:sldId id="278" r:id="rId11"/>
    <p:sldId id="279" r:id="rId12"/>
    <p:sldId id="280" r:id="rId13"/>
    <p:sldId id="281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.Kubiak\Desktop\&#377;r&#243;d&#322;o\Promocja\podsumowanie%202023\Zeszyt1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.Kubiak\Desktop\&#377;r&#243;d&#322;o\Promocja\podsumowanie%202023\Zeszyt1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.Kubiak\Desktop\&#377;r&#243;d&#322;o\Promocja\podsumowanie%202023\Zeszyt1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.Kubiak\Desktop\&#377;r&#243;d&#322;o\Promocja\podsumowanie%202023\Zeszyt1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.Kubiak\Desktop\&#377;r&#243;d&#322;o\Promocja\podsumowanie%202023\Zeszyt1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/>
              <a:t>Wnioski złożone w naborze 28/2023 Rozwijanie działalności gospodarczej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Limit </c:v>
                </c:pt>
                <c:pt idx="1">
                  <c:v>złożone wnioski</c:v>
                </c:pt>
              </c:strCache>
            </c:strRef>
          </c:cat>
          <c:val>
            <c:numRef>
              <c:f>Arkusz1!$B$2:$B$3</c:f>
              <c:numCache>
                <c:formatCode>0.00</c:formatCode>
                <c:ptCount val="2"/>
                <c:pt idx="0">
                  <c:v>249647.46</c:v>
                </c:pt>
                <c:pt idx="1">
                  <c:v>259000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0"/>
        <c:gapDepth val="0"/>
        <c:shape val="box"/>
        <c:axId val="380307096"/>
        <c:axId val="380309448"/>
        <c:axId val="0"/>
      </c:bar3DChart>
      <c:catAx>
        <c:axId val="380307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0309448"/>
        <c:crosses val="autoZero"/>
        <c:auto val="1"/>
        <c:lblAlgn val="ctr"/>
        <c:lblOffset val="100"/>
        <c:noMultiLvlLbl val="0"/>
      </c:catAx>
      <c:valAx>
        <c:axId val="380309448"/>
        <c:scaling>
          <c:orientation val="minMax"/>
          <c:min val="0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0307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 i="0" cap="all" baseline="0">
                <a:effectLst/>
              </a:rPr>
              <a:t>Wnioski złożone w naborze </a:t>
            </a:r>
            <a:r>
              <a:rPr lang="pl-PL" sz="1100" b="1" i="0" cap="all" baseline="0">
                <a:effectLst/>
              </a:rPr>
              <a:t>29</a:t>
            </a:r>
            <a:r>
              <a:rPr lang="en-US" sz="1100" b="1" i="0" cap="all" baseline="0">
                <a:effectLst/>
              </a:rPr>
              <a:t>/2023 </a:t>
            </a:r>
            <a:r>
              <a:rPr lang="pl-PL" sz="1100" b="1" i="0" cap="all" baseline="0">
                <a:effectLst/>
              </a:rPr>
              <a:t>zachowanie dziedzictwa lokalnego</a:t>
            </a:r>
            <a:endParaRPr lang="pl-P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Arkusz1!$A$7:$A$8</c:f>
              <c:strCache>
                <c:ptCount val="2"/>
                <c:pt idx="0">
                  <c:v>limit</c:v>
                </c:pt>
                <c:pt idx="1">
                  <c:v>złożone wnioski</c:v>
                </c:pt>
              </c:strCache>
            </c:strRef>
          </c:cat>
          <c:val>
            <c:numRef>
              <c:f>Arkusz1!$B$7:$B$8</c:f>
              <c:numCache>
                <c:formatCode>0.00</c:formatCode>
                <c:ptCount val="2"/>
                <c:pt idx="0">
                  <c:v>576516.84</c:v>
                </c:pt>
                <c:pt idx="1">
                  <c:v>627963.76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0"/>
        <c:gapDepth val="0"/>
        <c:shape val="box"/>
        <c:axId val="343991448"/>
        <c:axId val="343991840"/>
        <c:axId val="0"/>
      </c:bar3DChart>
      <c:catAx>
        <c:axId val="343991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43991840"/>
        <c:crosses val="autoZero"/>
        <c:auto val="1"/>
        <c:lblAlgn val="ctr"/>
        <c:lblOffset val="100"/>
        <c:noMultiLvlLbl val="0"/>
      </c:catAx>
      <c:valAx>
        <c:axId val="343991840"/>
        <c:scaling>
          <c:orientation val="minMax"/>
          <c:min val="0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4399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 i="0" cap="all" baseline="0">
                <a:effectLst/>
              </a:rPr>
              <a:t>Wnioski złożone w naborze </a:t>
            </a:r>
            <a:r>
              <a:rPr lang="pl-PL" sz="1100" b="1" i="0" cap="all" baseline="0">
                <a:effectLst/>
              </a:rPr>
              <a:t>30</a:t>
            </a:r>
            <a:r>
              <a:rPr lang="en-US" sz="1100" b="1" i="0" cap="all" baseline="0">
                <a:effectLst/>
              </a:rPr>
              <a:t>/2023 Rozwijanie działalności gospodarczej</a:t>
            </a:r>
            <a:endParaRPr lang="pl-P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Arkusz1!$A$13:$A$14</c:f>
              <c:strCache>
                <c:ptCount val="2"/>
                <c:pt idx="0">
                  <c:v>limit</c:v>
                </c:pt>
                <c:pt idx="1">
                  <c:v>złożone wnioski</c:v>
                </c:pt>
              </c:strCache>
            </c:strRef>
          </c:cat>
          <c:val>
            <c:numRef>
              <c:f>Arkusz1!$B$13:$B$14</c:f>
              <c:numCache>
                <c:formatCode>0.00</c:formatCode>
                <c:ptCount val="2"/>
                <c:pt idx="0">
                  <c:v>200243.6</c:v>
                </c:pt>
                <c:pt idx="1">
                  <c:v>352187.73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0"/>
        <c:gapDepth val="0"/>
        <c:shape val="box"/>
        <c:axId val="412771240"/>
        <c:axId val="412770456"/>
        <c:axId val="0"/>
      </c:bar3DChart>
      <c:catAx>
        <c:axId val="412771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2770456"/>
        <c:crosses val="autoZero"/>
        <c:auto val="1"/>
        <c:lblAlgn val="ctr"/>
        <c:lblOffset val="100"/>
        <c:noMultiLvlLbl val="0"/>
      </c:catAx>
      <c:valAx>
        <c:axId val="412770456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2771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 i="0" cap="all" baseline="0">
                <a:effectLst/>
              </a:rPr>
              <a:t>Wnioski złożone w naborze </a:t>
            </a:r>
            <a:r>
              <a:rPr lang="pl-PL" sz="1100" b="1" i="0" cap="all" baseline="0">
                <a:effectLst/>
              </a:rPr>
              <a:t>31</a:t>
            </a:r>
            <a:r>
              <a:rPr lang="en-US" sz="1100" b="1" i="0" cap="all" baseline="0">
                <a:effectLst/>
              </a:rPr>
              <a:t>/2023 </a:t>
            </a:r>
            <a:r>
              <a:rPr lang="pl-PL" sz="1100" b="1" i="0" cap="all" baseline="0">
                <a:effectLst/>
              </a:rPr>
              <a:t>podejmowanie</a:t>
            </a:r>
            <a:r>
              <a:rPr lang="en-US" sz="1100" b="1" i="0" cap="all" baseline="0">
                <a:effectLst/>
              </a:rPr>
              <a:t> działalności gospodarczej</a:t>
            </a:r>
            <a:endParaRPr lang="pl-P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Arkusz1!$A$18:$A$19</c:f>
              <c:strCache>
                <c:ptCount val="2"/>
                <c:pt idx="0">
                  <c:v>limit</c:v>
                </c:pt>
                <c:pt idx="1">
                  <c:v>złożone wnioski</c:v>
                </c:pt>
              </c:strCache>
            </c:strRef>
          </c:cat>
          <c:val>
            <c:numRef>
              <c:f>Arkusz1!$B$18:$B$19</c:f>
              <c:numCache>
                <c:formatCode>0.00</c:formatCode>
                <c:ptCount val="2"/>
                <c:pt idx="0">
                  <c:v>249990.6</c:v>
                </c:pt>
                <c:pt idx="1">
                  <c:v>550000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0"/>
        <c:gapDepth val="0"/>
        <c:shape val="box"/>
        <c:axId val="380303176"/>
        <c:axId val="380304352"/>
        <c:axId val="0"/>
      </c:bar3DChart>
      <c:catAx>
        <c:axId val="380303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0304352"/>
        <c:crosses val="autoZero"/>
        <c:auto val="1"/>
        <c:lblAlgn val="ctr"/>
        <c:lblOffset val="100"/>
        <c:noMultiLvlLbl val="0"/>
      </c:catAx>
      <c:valAx>
        <c:axId val="380304352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0303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 i="0" cap="all" baseline="0">
                <a:effectLst/>
              </a:rPr>
              <a:t>Wnioski złożone w naborze</a:t>
            </a:r>
            <a:r>
              <a:rPr lang="pl-PL" sz="1100" b="1" i="0" cap="all" baseline="0">
                <a:effectLst/>
              </a:rPr>
              <a:t> 32</a:t>
            </a:r>
            <a:r>
              <a:rPr lang="en-US" sz="1100" b="1" i="0" cap="all" baseline="0">
                <a:effectLst/>
              </a:rPr>
              <a:t>/2023</a:t>
            </a:r>
            <a:r>
              <a:rPr lang="pl-PL" sz="1100" b="1" i="0" cap="all" baseline="0">
                <a:effectLst/>
              </a:rPr>
              <a:t> rozwój niekomercyjnej infrastruktury</a:t>
            </a:r>
            <a:endParaRPr lang="pl-P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Arkusz1!$A$24:$A$25</c:f>
              <c:strCache>
                <c:ptCount val="2"/>
                <c:pt idx="0">
                  <c:v>limit</c:v>
                </c:pt>
                <c:pt idx="1">
                  <c:v>złożone wnioski</c:v>
                </c:pt>
              </c:strCache>
            </c:strRef>
          </c:cat>
          <c:val>
            <c:numRef>
              <c:f>Arkusz1!$B$24:$B$25</c:f>
              <c:numCache>
                <c:formatCode>0.00</c:formatCode>
                <c:ptCount val="2"/>
                <c:pt idx="0">
                  <c:v>869253.28</c:v>
                </c:pt>
                <c:pt idx="1">
                  <c:v>878481.41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0"/>
        <c:gapDepth val="0"/>
        <c:shape val="box"/>
        <c:axId val="380073000"/>
        <c:axId val="380075744"/>
        <c:axId val="0"/>
      </c:bar3DChart>
      <c:catAx>
        <c:axId val="38007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0075744"/>
        <c:crosses val="autoZero"/>
        <c:auto val="1"/>
        <c:lblAlgn val="ctr"/>
        <c:lblOffset val="100"/>
        <c:noMultiLvlLbl val="0"/>
      </c:catAx>
      <c:valAx>
        <c:axId val="380075744"/>
        <c:scaling>
          <c:orientation val="minMax"/>
          <c:min val="0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0073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600" dirty="0" smtClean="0"/>
              <a:t>Podsumowanie wdrażania LSR w roku </a:t>
            </a:r>
            <a:r>
              <a:rPr lang="pl-PL" sz="3600" dirty="0" smtClean="0"/>
              <a:t>2023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Stowarzyszenie – Lokalna Grupa Działania „Źródło”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202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Rozdysponowanie budżetu – Rozwijanie działalności gospodarczej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49393"/>
          </a:xfrm>
        </p:spPr>
        <p:txBody>
          <a:bodyPr>
            <a:normAutofit/>
          </a:bodyPr>
          <a:lstStyle/>
          <a:p>
            <a:r>
              <a:rPr lang="pl-PL" dirty="0" smtClean="0"/>
              <a:t>Kwota zaplanowana w budżecie w ramach PROW 2014-2020 – 497 500 euro.</a:t>
            </a:r>
            <a:endParaRPr lang="pl-PL" dirty="0"/>
          </a:p>
          <a:p>
            <a:r>
              <a:rPr lang="pl-PL" dirty="0" smtClean="0"/>
              <a:t>Wnioski zrealizowane (wypłacono środki w całości) – </a:t>
            </a:r>
            <a:r>
              <a:rPr lang="pl-PL" dirty="0" smtClean="0"/>
              <a:t>309 030,67 euro</a:t>
            </a:r>
            <a:r>
              <a:rPr lang="pl-PL" dirty="0" smtClean="0"/>
              <a:t>,</a:t>
            </a:r>
          </a:p>
          <a:p>
            <a:r>
              <a:rPr lang="pl-PL" dirty="0"/>
              <a:t>Kwota </a:t>
            </a:r>
            <a:r>
              <a:rPr lang="pl-PL" dirty="0" smtClean="0"/>
              <a:t>pozostała zgodnie </a:t>
            </a:r>
            <a:r>
              <a:rPr lang="pl-PL" dirty="0"/>
              <a:t>z kursem NBP z dnia </a:t>
            </a:r>
            <a:r>
              <a:rPr lang="pl-PL" dirty="0" smtClean="0"/>
              <a:t>12.12.2022 </a:t>
            </a:r>
            <a:r>
              <a:rPr lang="pl-PL" dirty="0"/>
              <a:t>– </a:t>
            </a:r>
            <a:r>
              <a:rPr lang="pl-PL" dirty="0" smtClean="0"/>
              <a:t>817 824,96zł</a:t>
            </a:r>
            <a:endParaRPr lang="pl-PL" dirty="0"/>
          </a:p>
          <a:p>
            <a:r>
              <a:rPr lang="pl-PL" dirty="0" smtClean="0"/>
              <a:t>Wnioski aktywne  (wybrane do finansowania) – </a:t>
            </a:r>
            <a:r>
              <a:rPr lang="pl-PL" dirty="0" smtClean="0"/>
              <a:t>783 999,90 zł</a:t>
            </a:r>
            <a:endParaRPr lang="pl-PL" dirty="0"/>
          </a:p>
          <a:p>
            <a:r>
              <a:rPr lang="pl-PL" dirty="0" smtClean="0"/>
              <a:t>Środki pozostałe do wykorzystania – </a:t>
            </a:r>
            <a:r>
              <a:rPr lang="pl-PL" dirty="0" smtClean="0"/>
              <a:t>33 834,06 zł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dirty="0" smtClean="0"/>
              <a:t>Realizacja budżetu (</a:t>
            </a:r>
            <a:r>
              <a:rPr lang="pl-PL" dirty="0"/>
              <a:t>zgodnie z kursem NBP z dnia </a:t>
            </a:r>
            <a:r>
              <a:rPr lang="pl-PL" dirty="0" smtClean="0"/>
              <a:t>12.12.2023 </a:t>
            </a:r>
            <a:r>
              <a:rPr lang="pl-PL" dirty="0" smtClean="0"/>
              <a:t>): </a:t>
            </a:r>
            <a:r>
              <a:rPr lang="pl-PL" dirty="0" smtClean="0">
                <a:solidFill>
                  <a:srgbClr val="FF0000"/>
                </a:solidFill>
              </a:rPr>
              <a:t>98,43 </a:t>
            </a:r>
            <a:r>
              <a:rPr lang="pl-PL" dirty="0" smtClean="0">
                <a:solidFill>
                  <a:srgbClr val="FF0000"/>
                </a:solidFill>
              </a:rPr>
              <a:t>%</a:t>
            </a:r>
            <a:r>
              <a:rPr lang="pl-PL" dirty="0" smtClean="0"/>
              <a:t> (wnioski złożone)</a:t>
            </a:r>
          </a:p>
          <a:p>
            <a:r>
              <a:rPr lang="pl-PL" dirty="0"/>
              <a:t>Realizacja budżetu (zgodnie z kursem NBP z dnia </a:t>
            </a:r>
            <a:r>
              <a:rPr lang="pl-PL" dirty="0" smtClean="0"/>
              <a:t>12.12.2023 </a:t>
            </a:r>
            <a:r>
              <a:rPr lang="pl-PL" dirty="0"/>
              <a:t>): </a:t>
            </a:r>
            <a:r>
              <a:rPr lang="pl-PL" dirty="0" smtClean="0">
                <a:solidFill>
                  <a:srgbClr val="FF0000"/>
                </a:solidFill>
              </a:rPr>
              <a:t>62,12 </a:t>
            </a:r>
            <a:r>
              <a:rPr lang="pl-PL" dirty="0">
                <a:solidFill>
                  <a:srgbClr val="FF0000"/>
                </a:solidFill>
              </a:rPr>
              <a:t>%</a:t>
            </a:r>
            <a:r>
              <a:rPr lang="pl-PL" dirty="0"/>
              <a:t> (wnioski </a:t>
            </a:r>
            <a:r>
              <a:rPr lang="pl-PL" dirty="0" smtClean="0"/>
              <a:t>wypłacone i z podpisanymi umowami)</a:t>
            </a:r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146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Rozdysponowanie budżetu – Podejmowanie działalności gospodarczej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49393"/>
          </a:xfrm>
        </p:spPr>
        <p:txBody>
          <a:bodyPr>
            <a:normAutofit/>
          </a:bodyPr>
          <a:lstStyle/>
          <a:p>
            <a:r>
              <a:rPr lang="pl-PL" dirty="0" smtClean="0"/>
              <a:t>Kwota zaplanowana w budżecie w ramach PROW 2014-2020 – 345 000 euro.</a:t>
            </a:r>
            <a:endParaRPr lang="pl-PL" dirty="0"/>
          </a:p>
          <a:p>
            <a:r>
              <a:rPr lang="pl-PL" dirty="0" smtClean="0"/>
              <a:t>Wnioski zrealizowane (wypłacono środki w całości) – </a:t>
            </a:r>
            <a:r>
              <a:rPr lang="pl-PL" dirty="0" smtClean="0"/>
              <a:t>258 299,10 euro</a:t>
            </a:r>
            <a:r>
              <a:rPr lang="pl-PL" dirty="0" smtClean="0"/>
              <a:t>,</a:t>
            </a:r>
          </a:p>
          <a:p>
            <a:r>
              <a:rPr lang="pl-PL" dirty="0"/>
              <a:t>Kwota </a:t>
            </a:r>
            <a:r>
              <a:rPr lang="pl-PL" dirty="0" smtClean="0"/>
              <a:t>pozostała zgodnie </a:t>
            </a:r>
            <a:r>
              <a:rPr lang="pl-PL" dirty="0"/>
              <a:t>z kursem NBP z dnia </a:t>
            </a:r>
            <a:r>
              <a:rPr lang="pl-PL" dirty="0" smtClean="0"/>
              <a:t>12.12.2022 </a:t>
            </a:r>
            <a:r>
              <a:rPr lang="pl-PL" dirty="0"/>
              <a:t>– </a:t>
            </a:r>
            <a:r>
              <a:rPr lang="pl-PL" dirty="0" smtClean="0"/>
              <a:t>376 221,21zł</a:t>
            </a:r>
            <a:endParaRPr lang="pl-PL" dirty="0"/>
          </a:p>
          <a:p>
            <a:r>
              <a:rPr lang="pl-PL" dirty="0" smtClean="0"/>
              <a:t>Wnioski aktywne  (wybrane do finansowania) – </a:t>
            </a:r>
            <a:r>
              <a:rPr lang="pl-PL" dirty="0" smtClean="0"/>
              <a:t>310 000 zł</a:t>
            </a:r>
            <a:r>
              <a:rPr lang="pl-PL" dirty="0" smtClean="0"/>
              <a:t>,</a:t>
            </a:r>
            <a:endParaRPr lang="pl-PL" dirty="0"/>
          </a:p>
          <a:p>
            <a:r>
              <a:rPr lang="pl-PL" dirty="0" smtClean="0"/>
              <a:t>Środki pozostałe do wykorzystania – </a:t>
            </a:r>
            <a:r>
              <a:rPr lang="pl-PL" dirty="0" smtClean="0"/>
              <a:t>66 211,21zł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dirty="0" smtClean="0"/>
              <a:t>Realizacja budżetu (</a:t>
            </a:r>
            <a:r>
              <a:rPr lang="pl-PL" dirty="0"/>
              <a:t>zgodnie z kursem NBP z dnia 29.12.2022 </a:t>
            </a:r>
            <a:r>
              <a:rPr lang="pl-PL" dirty="0" smtClean="0"/>
              <a:t>): </a:t>
            </a:r>
            <a:r>
              <a:rPr lang="pl-PL" dirty="0" smtClean="0">
                <a:solidFill>
                  <a:srgbClr val="FF0000"/>
                </a:solidFill>
              </a:rPr>
              <a:t>95,57 </a:t>
            </a:r>
            <a:r>
              <a:rPr lang="pl-PL" dirty="0" smtClean="0">
                <a:solidFill>
                  <a:srgbClr val="FF0000"/>
                </a:solidFill>
              </a:rPr>
              <a:t>%</a:t>
            </a:r>
            <a:r>
              <a:rPr lang="pl-PL" dirty="0" smtClean="0"/>
              <a:t> (wnioski złożone)</a:t>
            </a:r>
          </a:p>
          <a:p>
            <a:r>
              <a:rPr lang="pl-PL" dirty="0"/>
              <a:t>Realizacja budżetu (zgodnie z kursem NBP z dnia 29.12.2022 ): </a:t>
            </a:r>
            <a:r>
              <a:rPr lang="pl-PL" dirty="0" smtClean="0">
                <a:solidFill>
                  <a:srgbClr val="FF0000"/>
                </a:solidFill>
              </a:rPr>
              <a:t>74,86 </a:t>
            </a:r>
            <a:r>
              <a:rPr lang="pl-PL" dirty="0">
                <a:solidFill>
                  <a:srgbClr val="FF0000"/>
                </a:solidFill>
              </a:rPr>
              <a:t>%</a:t>
            </a:r>
            <a:r>
              <a:rPr lang="pl-PL" dirty="0"/>
              <a:t> (wnioski </a:t>
            </a:r>
            <a:r>
              <a:rPr lang="pl-PL" dirty="0" smtClean="0"/>
              <a:t>wypłacone i z podpisanymi umowami)</a:t>
            </a:r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78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Rozdysponowanie budżetu – Promocja i infrastruktura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49393"/>
          </a:xfrm>
        </p:spPr>
        <p:txBody>
          <a:bodyPr>
            <a:normAutofit/>
          </a:bodyPr>
          <a:lstStyle/>
          <a:p>
            <a:r>
              <a:rPr lang="pl-PL" dirty="0" smtClean="0"/>
              <a:t>Kwota zaplanowana w budżecie w ramach PROW 2014-2020 – 29 549,70 euro.</a:t>
            </a:r>
            <a:endParaRPr lang="pl-PL" dirty="0"/>
          </a:p>
          <a:p>
            <a:r>
              <a:rPr lang="pl-PL" dirty="0" smtClean="0"/>
              <a:t>Wnioski zrealizowane (wypłacono środki w całości) – 29 549,70 euro</a:t>
            </a:r>
          </a:p>
          <a:p>
            <a:r>
              <a:rPr lang="pl-PL" dirty="0"/>
              <a:t>Kwota </a:t>
            </a:r>
            <a:r>
              <a:rPr lang="pl-PL" dirty="0" smtClean="0"/>
              <a:t>pozostała zgodnie </a:t>
            </a:r>
            <a:r>
              <a:rPr lang="pl-PL" dirty="0"/>
              <a:t>z kursem NBP z dnia 29.12.2022 – </a:t>
            </a:r>
            <a:r>
              <a:rPr lang="pl-PL" dirty="0" smtClean="0"/>
              <a:t>0,00 zł</a:t>
            </a:r>
            <a:endParaRPr lang="pl-PL" dirty="0"/>
          </a:p>
          <a:p>
            <a:r>
              <a:rPr lang="pl-PL" dirty="0" smtClean="0"/>
              <a:t>Wnioski aktywne  (wybrane do finansowania) – 0,00zł,</a:t>
            </a:r>
            <a:endParaRPr lang="pl-PL" dirty="0"/>
          </a:p>
          <a:p>
            <a:r>
              <a:rPr lang="pl-PL" dirty="0" smtClean="0"/>
              <a:t>Środki pozostałe do wykorzystania – 0,00zł.</a:t>
            </a:r>
          </a:p>
          <a:p>
            <a:endParaRPr lang="pl-PL" dirty="0" smtClean="0"/>
          </a:p>
          <a:p>
            <a:r>
              <a:rPr lang="pl-PL" dirty="0" smtClean="0"/>
              <a:t>Realizacja budżetu (</a:t>
            </a:r>
            <a:r>
              <a:rPr lang="pl-PL" dirty="0"/>
              <a:t>zgodnie z kursem NBP z dnia 29.12.2022 </a:t>
            </a:r>
            <a:r>
              <a:rPr lang="pl-PL" dirty="0" smtClean="0"/>
              <a:t>): </a:t>
            </a:r>
            <a:r>
              <a:rPr lang="pl-PL" dirty="0" smtClean="0">
                <a:solidFill>
                  <a:srgbClr val="FF0000"/>
                </a:solidFill>
              </a:rPr>
              <a:t>100 %</a:t>
            </a:r>
            <a:r>
              <a:rPr lang="pl-PL" dirty="0" smtClean="0"/>
              <a:t> (wnioski złożone)</a:t>
            </a:r>
          </a:p>
          <a:p>
            <a:r>
              <a:rPr lang="pl-PL" dirty="0"/>
              <a:t>Realizacja budżetu (zgodnie z kursem NBP z dnia 29.12.2022 ): </a:t>
            </a:r>
            <a:r>
              <a:rPr lang="pl-PL" dirty="0" smtClean="0">
                <a:solidFill>
                  <a:srgbClr val="FF0000"/>
                </a:solidFill>
              </a:rPr>
              <a:t>100 </a:t>
            </a:r>
            <a:r>
              <a:rPr lang="pl-PL" dirty="0">
                <a:solidFill>
                  <a:srgbClr val="FF0000"/>
                </a:solidFill>
              </a:rPr>
              <a:t>%</a:t>
            </a:r>
            <a:r>
              <a:rPr lang="pl-PL" dirty="0"/>
              <a:t> (wnioski </a:t>
            </a:r>
            <a:r>
              <a:rPr lang="pl-PL" dirty="0" smtClean="0"/>
              <a:t>wypłacone i z podpisanymi umowami)</a:t>
            </a:r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180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221826"/>
              </p:ext>
            </p:extLst>
          </p:nvPr>
        </p:nvGraphicFramePr>
        <p:xfrm>
          <a:off x="1255595" y="1037231"/>
          <a:ext cx="8270543" cy="521344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14959"/>
                <a:gridCol w="1092951"/>
                <a:gridCol w="1092951"/>
                <a:gridCol w="1092951"/>
                <a:gridCol w="1092951"/>
                <a:gridCol w="1218016"/>
                <a:gridCol w="1065764"/>
              </a:tblGrid>
              <a:tr h="531441">
                <a:tc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ZDL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NI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PDG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RDG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PO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PG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6191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Wnioski wypłacone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48,19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47,73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56,79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74,86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100,00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0,00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9432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Wnioski wypłacone + umowy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50,40</a:t>
                      </a:r>
                      <a:endParaRPr lang="pl-P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57,59</a:t>
                      </a:r>
                      <a:endParaRPr lang="pl-P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56,79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77,17</a:t>
                      </a:r>
                      <a:endParaRPr lang="pl-P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100,00</a:t>
                      </a:r>
                      <a:endParaRPr lang="pl-P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pl-P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2576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Wnioski wypłacone + umowy + aktywne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99,53</a:t>
                      </a:r>
                      <a:endParaRPr lang="pl-PL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92</a:t>
                      </a:r>
                      <a:endParaRPr lang="pl-PL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95,57</a:t>
                      </a:r>
                      <a:endParaRPr lang="pl-PL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98,63</a:t>
                      </a:r>
                      <a:endParaRPr lang="pl-PL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100,00</a:t>
                      </a:r>
                      <a:endParaRPr lang="pl-PL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0,00</a:t>
                      </a:r>
                      <a:endParaRPr lang="pl-PL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064525" y="368490"/>
            <a:ext cx="8461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Realizacja budżetu w %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7227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Dziękujemy za uwagę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Buk, </a:t>
            </a:r>
            <a:r>
              <a:rPr lang="pl-PL" dirty="0" smtClean="0"/>
              <a:t>13.12.2023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464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Nabory w roku </a:t>
            </a:r>
            <a:r>
              <a:rPr lang="pl-PL" dirty="0" smtClean="0"/>
              <a:t>2023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13672"/>
            <a:ext cx="8853032" cy="420157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Nabór </a:t>
            </a:r>
            <a:r>
              <a:rPr lang="pl-PL" dirty="0" smtClean="0"/>
              <a:t>28/2023 </a:t>
            </a:r>
            <a:r>
              <a:rPr lang="pl-PL" dirty="0" smtClean="0"/>
              <a:t>– </a:t>
            </a:r>
            <a:r>
              <a:rPr lang="pl-PL" dirty="0"/>
              <a:t>Rozwijanie działalności </a:t>
            </a:r>
            <a:r>
              <a:rPr lang="pl-PL" dirty="0" smtClean="0"/>
              <a:t>gospodarczej </a:t>
            </a:r>
            <a:r>
              <a:rPr lang="pl-PL" dirty="0"/>
              <a:t>(termin składania wniosków: </a:t>
            </a:r>
            <a:r>
              <a:rPr lang="pl-PL" dirty="0" smtClean="0"/>
              <a:t>13.03.2023-27.03.2023)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Nabór 29/2023– </a:t>
            </a:r>
            <a:r>
              <a:rPr lang="pl-PL" dirty="0"/>
              <a:t>Zachowanie dziedzictwa lokalnego (termin składania wniosków: 13.03.2023-27.03.2023</a:t>
            </a:r>
            <a:r>
              <a:rPr lang="pl-PL" dirty="0" smtClean="0"/>
              <a:t>)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Nabór 30/2023 </a:t>
            </a:r>
            <a:r>
              <a:rPr lang="pl-PL" dirty="0"/>
              <a:t>– </a:t>
            </a:r>
            <a:r>
              <a:rPr lang="pl-PL" dirty="0" smtClean="0"/>
              <a:t>Rozwijanie działalności gospodarczej </a:t>
            </a:r>
            <a:r>
              <a:rPr lang="pl-PL" dirty="0"/>
              <a:t>(termin składania wniosków: </a:t>
            </a:r>
            <a:r>
              <a:rPr lang="pl-PL" dirty="0" smtClean="0"/>
              <a:t>07.08.2023-22.08.2023)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Nabór 31/2023</a:t>
            </a:r>
            <a:r>
              <a:rPr lang="pl-PL" dirty="0"/>
              <a:t>– </a:t>
            </a:r>
            <a:r>
              <a:rPr lang="pl-PL" dirty="0" smtClean="0"/>
              <a:t>Podejmowanie </a:t>
            </a:r>
            <a:r>
              <a:rPr lang="pl-PL" dirty="0"/>
              <a:t>działalności </a:t>
            </a:r>
            <a:r>
              <a:rPr lang="pl-PL" dirty="0" smtClean="0"/>
              <a:t>gospodarczej (</a:t>
            </a:r>
            <a:r>
              <a:rPr lang="pl-PL" dirty="0"/>
              <a:t>termin </a:t>
            </a:r>
            <a:r>
              <a:rPr lang="pl-PL" dirty="0" smtClean="0"/>
              <a:t>składania wniosków: </a:t>
            </a:r>
            <a:r>
              <a:rPr lang="pl-PL" dirty="0"/>
              <a:t>07.08.2023-22.08.2023)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Nabór 32/2023 </a:t>
            </a:r>
            <a:r>
              <a:rPr lang="pl-PL" dirty="0" smtClean="0"/>
              <a:t>– Rozwój ogólnodostępnej i niekomercyjnej infrastruktury turystycznej lub rekreacyjnej, lub kulturalnej (termin składania wniosków: </a:t>
            </a:r>
            <a:r>
              <a:rPr lang="pl-PL" dirty="0"/>
              <a:t>07.08.2023-22.08.2023)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22920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634091" cy="639651"/>
          </a:xfrm>
        </p:spPr>
        <p:txBody>
          <a:bodyPr>
            <a:normAutofit/>
          </a:bodyPr>
          <a:lstStyle/>
          <a:p>
            <a:r>
              <a:rPr lang="pl-PL" sz="2800" dirty="0" smtClean="0"/>
              <a:t>Nabór 28/2023 Rozwijanie działalności gospodarczej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1581039"/>
            <a:ext cx="8909794" cy="4858398"/>
          </a:xfrm>
        </p:spPr>
        <p:txBody>
          <a:bodyPr/>
          <a:lstStyle/>
          <a:p>
            <a:r>
              <a:rPr lang="pl-PL" sz="1600" dirty="0" smtClean="0"/>
              <a:t>Limit dla naboru </a:t>
            </a:r>
            <a:r>
              <a:rPr lang="pl-PL" sz="1600" dirty="0" smtClean="0"/>
              <a:t>62 411,86 euro (249 647,44 zł</a:t>
            </a:r>
            <a:r>
              <a:rPr lang="pl-PL" sz="1600" dirty="0" smtClean="0"/>
              <a:t>), przy kursie </a:t>
            </a:r>
            <a:r>
              <a:rPr lang="pl-PL" sz="1600" dirty="0" smtClean="0"/>
              <a:t>4,5815: 285939,93zł</a:t>
            </a:r>
            <a:endParaRPr lang="pl-PL" sz="1600" dirty="0" smtClean="0"/>
          </a:p>
          <a:p>
            <a:r>
              <a:rPr lang="pl-PL" sz="1600" dirty="0" smtClean="0"/>
              <a:t>Liczba złożonych wniosków: </a:t>
            </a:r>
            <a:r>
              <a:rPr lang="pl-PL" sz="1600" dirty="0" smtClean="0"/>
              <a:t>5</a:t>
            </a:r>
            <a:endParaRPr lang="pl-PL" sz="1600" dirty="0" smtClean="0"/>
          </a:p>
          <a:p>
            <a:r>
              <a:rPr lang="pl-PL" sz="1600" dirty="0" smtClean="0"/>
              <a:t>Wnioski w trakcie rozpatrywania w UMWW</a:t>
            </a:r>
          </a:p>
          <a:p>
            <a:pPr marL="0" indent="0" algn="ctr">
              <a:buNone/>
            </a:pPr>
            <a:endParaRPr lang="pl-PL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074038"/>
              </p:ext>
            </p:extLst>
          </p:nvPr>
        </p:nvGraphicFramePr>
        <p:xfrm>
          <a:off x="1323832" y="2934268"/>
          <a:ext cx="7069540" cy="3655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063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634091" cy="639651"/>
          </a:xfrm>
        </p:spPr>
        <p:txBody>
          <a:bodyPr>
            <a:normAutofit/>
          </a:bodyPr>
          <a:lstStyle/>
          <a:p>
            <a:r>
              <a:rPr lang="pl-PL" sz="2800" dirty="0"/>
              <a:t>Nabór </a:t>
            </a:r>
            <a:r>
              <a:rPr lang="pl-PL" sz="2800" dirty="0" smtClean="0"/>
              <a:t>29/2023 Zachowanie dziedzictwa lokalnego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4814" y="1581039"/>
            <a:ext cx="8909794" cy="4858398"/>
          </a:xfrm>
        </p:spPr>
        <p:txBody>
          <a:bodyPr/>
          <a:lstStyle/>
          <a:p>
            <a:r>
              <a:rPr lang="pl-PL" sz="1600" dirty="0"/>
              <a:t>Limit dla naboru </a:t>
            </a:r>
            <a:r>
              <a:rPr lang="pl-PL" sz="1600" dirty="0" smtClean="0"/>
              <a:t>144 129,21 euro (576 516,84zł</a:t>
            </a:r>
            <a:r>
              <a:rPr lang="pl-PL" sz="1600" dirty="0"/>
              <a:t>), przy kursie </a:t>
            </a:r>
            <a:r>
              <a:rPr lang="pl-PL" sz="1600" dirty="0"/>
              <a:t>4,5815 : </a:t>
            </a:r>
            <a:r>
              <a:rPr lang="pl-PL" sz="1600" dirty="0" smtClean="0"/>
              <a:t>660 327,97</a:t>
            </a:r>
            <a:r>
              <a:rPr lang="pl-PL" sz="1600" dirty="0" smtClean="0"/>
              <a:t>zł</a:t>
            </a:r>
            <a:endParaRPr lang="pl-PL" sz="1600" dirty="0"/>
          </a:p>
          <a:p>
            <a:r>
              <a:rPr lang="pl-PL" sz="1600" dirty="0" smtClean="0"/>
              <a:t>Liczba złożonych wniosków: </a:t>
            </a:r>
            <a:r>
              <a:rPr lang="pl-PL" sz="1600" dirty="0" smtClean="0"/>
              <a:t>2</a:t>
            </a:r>
            <a:endParaRPr lang="pl-PL" sz="1600" dirty="0" smtClean="0"/>
          </a:p>
          <a:p>
            <a:r>
              <a:rPr lang="pl-PL" sz="1600" dirty="0"/>
              <a:t>Wnioski w trakcie rozpatrywania w UMWW</a:t>
            </a:r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0529601"/>
              </p:ext>
            </p:extLst>
          </p:nvPr>
        </p:nvGraphicFramePr>
        <p:xfrm>
          <a:off x="1282891" y="2866031"/>
          <a:ext cx="6660106" cy="3573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466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634091" cy="639651"/>
          </a:xfrm>
        </p:spPr>
        <p:txBody>
          <a:bodyPr>
            <a:normAutofit/>
          </a:bodyPr>
          <a:lstStyle/>
          <a:p>
            <a:r>
              <a:rPr lang="pl-PL" sz="2800" dirty="0"/>
              <a:t>Nabór </a:t>
            </a:r>
            <a:r>
              <a:rPr lang="pl-PL" sz="2800" dirty="0" smtClean="0"/>
              <a:t>30/2023 </a:t>
            </a:r>
            <a:r>
              <a:rPr lang="pl-PL" sz="2800" dirty="0"/>
              <a:t>Rozwijanie działalności gospodarczej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4814" y="1581039"/>
            <a:ext cx="8909794" cy="4858398"/>
          </a:xfrm>
        </p:spPr>
        <p:txBody>
          <a:bodyPr/>
          <a:lstStyle/>
          <a:p>
            <a:r>
              <a:rPr lang="pl-PL" sz="1600" dirty="0"/>
              <a:t>Limit dla naboru </a:t>
            </a:r>
            <a:r>
              <a:rPr lang="pl-PL" sz="1600" dirty="0" smtClean="0"/>
              <a:t>50 060,90 euro (200 243,60 zł</a:t>
            </a:r>
            <a:r>
              <a:rPr lang="pl-PL" sz="1600" dirty="0"/>
              <a:t>), przy kursie </a:t>
            </a:r>
            <a:r>
              <a:rPr lang="pl-PL" sz="1600" dirty="0" smtClean="0"/>
              <a:t>4,6343: 231 997,22zł</a:t>
            </a:r>
            <a:endParaRPr lang="pl-PL" sz="1600" dirty="0"/>
          </a:p>
          <a:p>
            <a:r>
              <a:rPr lang="pl-PL" sz="1600" dirty="0" smtClean="0"/>
              <a:t>Liczba złożonych wniosków: </a:t>
            </a:r>
            <a:r>
              <a:rPr lang="pl-PL" sz="1600" dirty="0" smtClean="0"/>
              <a:t>4</a:t>
            </a:r>
            <a:endParaRPr lang="pl-PL" sz="1600" dirty="0" smtClean="0"/>
          </a:p>
          <a:p>
            <a:r>
              <a:rPr lang="pl-PL" sz="1600" dirty="0"/>
              <a:t>Wnioski w trakcie rozpatrywania w UMWW</a:t>
            </a:r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696645"/>
              </p:ext>
            </p:extLst>
          </p:nvPr>
        </p:nvGraphicFramePr>
        <p:xfrm>
          <a:off x="1378425" y="2893326"/>
          <a:ext cx="6346208" cy="3546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813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634091" cy="639651"/>
          </a:xfrm>
        </p:spPr>
        <p:txBody>
          <a:bodyPr>
            <a:normAutofit fontScale="90000"/>
          </a:bodyPr>
          <a:lstStyle/>
          <a:p>
            <a:r>
              <a:rPr lang="pl-PL" sz="2800" dirty="0"/>
              <a:t>Nabór </a:t>
            </a:r>
            <a:r>
              <a:rPr lang="pl-PL" sz="2800" dirty="0" smtClean="0"/>
              <a:t>31/2023 Podejmowanie </a:t>
            </a:r>
            <a:r>
              <a:rPr lang="pl-PL" sz="2800" dirty="0"/>
              <a:t>działalności gospodarczej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4814" y="1581039"/>
            <a:ext cx="8909794" cy="4858398"/>
          </a:xfrm>
        </p:spPr>
        <p:txBody>
          <a:bodyPr/>
          <a:lstStyle/>
          <a:p>
            <a:r>
              <a:rPr lang="pl-PL" sz="1600" dirty="0"/>
              <a:t>Limit dla naboru </a:t>
            </a:r>
            <a:r>
              <a:rPr lang="pl-PL" sz="1600" dirty="0" smtClean="0"/>
              <a:t>62 497,65 euro (249 990,60 zł</a:t>
            </a:r>
            <a:r>
              <a:rPr lang="pl-PL" sz="1600" dirty="0"/>
              <a:t>), przy kursie </a:t>
            </a:r>
            <a:r>
              <a:rPr lang="pl-PL" sz="1600" dirty="0" smtClean="0"/>
              <a:t>4,6343: 289 632,85</a:t>
            </a:r>
            <a:endParaRPr lang="pl-PL" sz="1600" dirty="0"/>
          </a:p>
          <a:p>
            <a:r>
              <a:rPr lang="pl-PL" sz="1600" dirty="0" smtClean="0"/>
              <a:t>Liczba złożonych wniosków: </a:t>
            </a:r>
            <a:r>
              <a:rPr lang="pl-PL" sz="1600" dirty="0" smtClean="0"/>
              <a:t>11</a:t>
            </a:r>
            <a:endParaRPr lang="pl-PL" sz="1600" dirty="0" smtClean="0"/>
          </a:p>
          <a:p>
            <a:r>
              <a:rPr lang="pl-PL" sz="1600" dirty="0"/>
              <a:t>Wnioski w trakcie rozpatrywania w UMWW</a:t>
            </a:r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7068892"/>
              </p:ext>
            </p:extLst>
          </p:nvPr>
        </p:nvGraphicFramePr>
        <p:xfrm>
          <a:off x="1146413" y="2825087"/>
          <a:ext cx="6591868" cy="361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549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634091" cy="639651"/>
          </a:xfrm>
        </p:spPr>
        <p:txBody>
          <a:bodyPr>
            <a:noAutofit/>
          </a:bodyPr>
          <a:lstStyle/>
          <a:p>
            <a:r>
              <a:rPr lang="pl-PL" sz="1800" dirty="0"/>
              <a:t>Nabór </a:t>
            </a:r>
            <a:r>
              <a:rPr lang="pl-PL" sz="1800" dirty="0" smtClean="0"/>
              <a:t>32/2023 Rozwój ogólnodostępnej i niekomercyjnej infrastruktury turystycznej lub rekreacyjnej, lub kulturalnej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4814" y="1581039"/>
            <a:ext cx="8909794" cy="4858398"/>
          </a:xfrm>
        </p:spPr>
        <p:txBody>
          <a:bodyPr/>
          <a:lstStyle/>
          <a:p>
            <a:r>
              <a:rPr lang="pl-PL" sz="1600" dirty="0"/>
              <a:t>Limit dla naboru </a:t>
            </a:r>
            <a:r>
              <a:rPr lang="pl-PL" sz="1600" dirty="0" smtClean="0"/>
              <a:t>217 313,32euro (869 53,28zł</a:t>
            </a:r>
            <a:r>
              <a:rPr lang="pl-PL" sz="1600" dirty="0"/>
              <a:t>), przy kursie </a:t>
            </a:r>
            <a:r>
              <a:rPr lang="pl-PL" sz="1600" dirty="0" smtClean="0"/>
              <a:t>4,6343: 1 007 095,11 zł</a:t>
            </a:r>
            <a:endParaRPr lang="pl-PL" sz="1600" dirty="0"/>
          </a:p>
          <a:p>
            <a:r>
              <a:rPr lang="pl-PL" sz="1600" dirty="0" smtClean="0"/>
              <a:t>Liczba złożonych wniosków: </a:t>
            </a:r>
            <a:r>
              <a:rPr lang="pl-PL" sz="1600" dirty="0" smtClean="0"/>
              <a:t>4</a:t>
            </a:r>
            <a:endParaRPr lang="pl-PL" sz="1600" dirty="0" smtClean="0"/>
          </a:p>
          <a:p>
            <a:r>
              <a:rPr lang="pl-PL" sz="1600" dirty="0"/>
              <a:t>Wnioski w trakcie rozpatrywania w UMWW</a:t>
            </a:r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6924219"/>
              </p:ext>
            </p:extLst>
          </p:nvPr>
        </p:nvGraphicFramePr>
        <p:xfrm>
          <a:off x="1039504" y="2999095"/>
          <a:ext cx="6480411" cy="3440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834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Rozdysponowanie budżetu – </a:t>
            </a:r>
            <a:r>
              <a:rPr lang="pl-PL" sz="2800" dirty="0"/>
              <a:t>Rozwój ogólnodostępnej i niekomercyjnej infrastruktury turystycznej lub rekreacyjnej, lub kulturalnej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49393"/>
          </a:xfrm>
        </p:spPr>
        <p:txBody>
          <a:bodyPr>
            <a:normAutofit/>
          </a:bodyPr>
          <a:lstStyle/>
          <a:p>
            <a:r>
              <a:rPr lang="pl-PL" dirty="0" smtClean="0"/>
              <a:t>Kwota zaplanowana w budżecie w ramach PROW 2014-2020 – </a:t>
            </a:r>
            <a:r>
              <a:rPr lang="pl-PL" dirty="0" smtClean="0"/>
              <a:t>510 643,30 euro</a:t>
            </a:r>
            <a:r>
              <a:rPr lang="pl-PL" dirty="0" smtClean="0"/>
              <a:t>.</a:t>
            </a:r>
            <a:endParaRPr lang="pl-PL" dirty="0"/>
          </a:p>
          <a:p>
            <a:r>
              <a:rPr lang="pl-PL" dirty="0" smtClean="0"/>
              <a:t>Wnioski zrealizowane (wypłacono środki w całości) – </a:t>
            </a:r>
            <a:r>
              <a:rPr lang="pl-PL" dirty="0" smtClean="0"/>
              <a:t>243 728,40 euro</a:t>
            </a:r>
            <a:r>
              <a:rPr lang="pl-PL" dirty="0" smtClean="0"/>
              <a:t>,</a:t>
            </a:r>
          </a:p>
          <a:p>
            <a:r>
              <a:rPr lang="pl-PL" dirty="0"/>
              <a:t>Kwota </a:t>
            </a:r>
            <a:r>
              <a:rPr lang="pl-PL" dirty="0" smtClean="0"/>
              <a:t>pozostała zgodnie </a:t>
            </a:r>
            <a:r>
              <a:rPr lang="pl-PL" dirty="0"/>
              <a:t>z kursem NBP z dnia </a:t>
            </a:r>
            <a:r>
              <a:rPr lang="pl-PL" dirty="0" smtClean="0"/>
              <a:t>12.12.2023 </a:t>
            </a:r>
            <a:r>
              <a:rPr lang="pl-PL" dirty="0"/>
              <a:t>– </a:t>
            </a:r>
            <a:r>
              <a:rPr lang="pl-PL" dirty="0" smtClean="0"/>
              <a:t>1 158 223,82zł</a:t>
            </a:r>
            <a:endParaRPr lang="pl-PL" dirty="0"/>
          </a:p>
          <a:p>
            <a:r>
              <a:rPr lang="pl-PL" dirty="0" smtClean="0"/>
              <a:t>Wnioski aktywne  (wybrane do finansowania) – </a:t>
            </a:r>
            <a:r>
              <a:rPr lang="pl-PL" dirty="0" smtClean="0"/>
              <a:t>980 992,60 zł</a:t>
            </a:r>
            <a:r>
              <a:rPr lang="pl-PL" dirty="0" smtClean="0"/>
              <a:t>,</a:t>
            </a:r>
            <a:endParaRPr lang="pl-PL" dirty="0"/>
          </a:p>
          <a:p>
            <a:r>
              <a:rPr lang="pl-PL" dirty="0" smtClean="0"/>
              <a:t>Środki pozostałe do wykorzystania – </a:t>
            </a:r>
            <a:r>
              <a:rPr lang="pl-PL" dirty="0" smtClean="0"/>
              <a:t>177 231,22zł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dirty="0" smtClean="0"/>
              <a:t>Realizacja budżetu (</a:t>
            </a:r>
            <a:r>
              <a:rPr lang="pl-PL" dirty="0"/>
              <a:t>zgodnie z kursem NBP z dnia </a:t>
            </a:r>
            <a:r>
              <a:rPr lang="pl-PL" dirty="0" smtClean="0"/>
              <a:t>12.12.2023 </a:t>
            </a:r>
            <a:r>
              <a:rPr lang="pl-PL" dirty="0" smtClean="0"/>
              <a:t>): </a:t>
            </a:r>
            <a:r>
              <a:rPr lang="pl-PL" dirty="0" smtClean="0">
                <a:solidFill>
                  <a:srgbClr val="FF0000"/>
                </a:solidFill>
              </a:rPr>
              <a:t>92 </a:t>
            </a:r>
            <a:r>
              <a:rPr lang="pl-PL" dirty="0" smtClean="0">
                <a:solidFill>
                  <a:srgbClr val="FF0000"/>
                </a:solidFill>
              </a:rPr>
              <a:t>%</a:t>
            </a:r>
            <a:r>
              <a:rPr lang="pl-PL" dirty="0" smtClean="0"/>
              <a:t> (wnioski złożone)</a:t>
            </a:r>
          </a:p>
          <a:p>
            <a:r>
              <a:rPr lang="pl-PL" dirty="0"/>
              <a:t>Realizacja budżetu (zgodnie z kursem NBP z dnia </a:t>
            </a:r>
            <a:r>
              <a:rPr lang="pl-PL" dirty="0" smtClean="0"/>
              <a:t>12.12.2023 </a:t>
            </a:r>
            <a:r>
              <a:rPr lang="pl-PL" dirty="0"/>
              <a:t>): </a:t>
            </a:r>
            <a:r>
              <a:rPr lang="pl-PL" dirty="0" smtClean="0">
                <a:solidFill>
                  <a:srgbClr val="FF0000"/>
                </a:solidFill>
              </a:rPr>
              <a:t>47,73 </a:t>
            </a:r>
            <a:r>
              <a:rPr lang="pl-PL" dirty="0">
                <a:solidFill>
                  <a:srgbClr val="FF0000"/>
                </a:solidFill>
              </a:rPr>
              <a:t>%</a:t>
            </a:r>
            <a:r>
              <a:rPr lang="pl-PL" dirty="0"/>
              <a:t> (wnioski </a:t>
            </a:r>
            <a:r>
              <a:rPr lang="pl-PL" dirty="0" smtClean="0"/>
              <a:t>wypłacone i z podpisanymi umowami)</a:t>
            </a:r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841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Rozdysponowanie budżetu – Zachowanie dziedzictwa lokalnego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49393"/>
          </a:xfrm>
        </p:spPr>
        <p:txBody>
          <a:bodyPr>
            <a:normAutofit/>
          </a:bodyPr>
          <a:lstStyle/>
          <a:p>
            <a:r>
              <a:rPr lang="pl-PL" dirty="0" smtClean="0"/>
              <a:t>Kwota zaplanowana w budżecie w ramach PROW 2014-2020 – 304 307 euro.</a:t>
            </a:r>
            <a:endParaRPr lang="pl-PL" dirty="0"/>
          </a:p>
          <a:p>
            <a:r>
              <a:rPr lang="pl-PL" dirty="0" smtClean="0"/>
              <a:t>Wnioski zrealizowane (wypłacono środki w całości) – </a:t>
            </a:r>
            <a:r>
              <a:rPr lang="pl-PL" dirty="0" smtClean="0"/>
              <a:t>146 661,3euro</a:t>
            </a:r>
            <a:r>
              <a:rPr lang="pl-PL" dirty="0" smtClean="0"/>
              <a:t>,</a:t>
            </a:r>
          </a:p>
          <a:p>
            <a:r>
              <a:rPr lang="pl-PL" dirty="0"/>
              <a:t>Kwota </a:t>
            </a:r>
            <a:r>
              <a:rPr lang="pl-PL" dirty="0" smtClean="0"/>
              <a:t>pozostała zgodnie </a:t>
            </a:r>
            <a:r>
              <a:rPr lang="pl-PL" dirty="0"/>
              <a:t>z kursem NBP z dnia </a:t>
            </a:r>
            <a:r>
              <a:rPr lang="pl-PL" dirty="0" smtClean="0"/>
              <a:t>12.12.2023 </a:t>
            </a:r>
            <a:r>
              <a:rPr lang="pl-PL" dirty="0"/>
              <a:t>– </a:t>
            </a:r>
            <a:r>
              <a:rPr lang="pl-PL" dirty="0" smtClean="0"/>
              <a:t>684 071,98 zł</a:t>
            </a:r>
            <a:endParaRPr lang="pl-PL" dirty="0"/>
          </a:p>
          <a:p>
            <a:r>
              <a:rPr lang="pl-PL" dirty="0" smtClean="0"/>
              <a:t>Wnioski aktywne  (wybrane do finansowania) – </a:t>
            </a:r>
            <a:r>
              <a:rPr lang="pl-PL" dirty="0" smtClean="0"/>
              <a:t>677 900,90</a:t>
            </a:r>
            <a:endParaRPr lang="pl-PL" dirty="0"/>
          </a:p>
          <a:p>
            <a:r>
              <a:rPr lang="pl-PL" dirty="0" smtClean="0"/>
              <a:t>Środki pozostałe do wykorzystania – </a:t>
            </a:r>
            <a:r>
              <a:rPr lang="pl-PL" dirty="0" smtClean="0"/>
              <a:t>6 171,08 zł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dirty="0" smtClean="0"/>
              <a:t>Realizacja budżetu (</a:t>
            </a:r>
            <a:r>
              <a:rPr lang="pl-PL" dirty="0"/>
              <a:t>zgodnie z kursem NBP z </a:t>
            </a:r>
            <a:r>
              <a:rPr lang="pl-PL" dirty="0" smtClean="0"/>
              <a:t>dnia 12.12.2023 ): </a:t>
            </a:r>
            <a:r>
              <a:rPr lang="pl-PL" dirty="0" smtClean="0">
                <a:solidFill>
                  <a:srgbClr val="FF0000"/>
                </a:solidFill>
              </a:rPr>
              <a:t>99,53 </a:t>
            </a:r>
            <a:r>
              <a:rPr lang="pl-PL" dirty="0" smtClean="0">
                <a:solidFill>
                  <a:srgbClr val="FF0000"/>
                </a:solidFill>
              </a:rPr>
              <a:t>%</a:t>
            </a:r>
            <a:r>
              <a:rPr lang="pl-PL" dirty="0" smtClean="0"/>
              <a:t> (wnioski </a:t>
            </a:r>
            <a:r>
              <a:rPr lang="pl-PL" dirty="0" smtClean="0"/>
              <a:t>złożone)</a:t>
            </a:r>
            <a:endParaRPr lang="pl-PL" dirty="0" smtClean="0"/>
          </a:p>
          <a:p>
            <a:r>
              <a:rPr lang="pl-PL" dirty="0"/>
              <a:t>Realizacja budżetu (zgodnie z kursem NBP z dnia </a:t>
            </a:r>
            <a:r>
              <a:rPr lang="pl-PL" dirty="0" smtClean="0"/>
              <a:t>12.12.2023 </a:t>
            </a:r>
            <a:r>
              <a:rPr lang="pl-PL" dirty="0"/>
              <a:t>): </a:t>
            </a:r>
            <a:r>
              <a:rPr lang="pl-PL" dirty="0" smtClean="0">
                <a:solidFill>
                  <a:srgbClr val="FF0000"/>
                </a:solidFill>
              </a:rPr>
              <a:t>48,19 </a:t>
            </a:r>
            <a:r>
              <a:rPr lang="pl-PL" dirty="0">
                <a:solidFill>
                  <a:srgbClr val="FF0000"/>
                </a:solidFill>
              </a:rPr>
              <a:t>%</a:t>
            </a:r>
            <a:r>
              <a:rPr lang="pl-PL" dirty="0"/>
              <a:t> (wnioski </a:t>
            </a:r>
            <a:r>
              <a:rPr lang="pl-PL" dirty="0" smtClean="0"/>
              <a:t>wypłacone i z podpisanymi umowami)</a:t>
            </a:r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976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637</TotalTime>
  <Words>866</Words>
  <Application>Microsoft Office PowerPoint</Application>
  <PresentationFormat>Panoramiczny</PresentationFormat>
  <Paragraphs>113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Wingdings 3</vt:lpstr>
      <vt:lpstr>Faseta</vt:lpstr>
      <vt:lpstr>Podsumowanie wdrażania LSR w roku 2023</vt:lpstr>
      <vt:lpstr>Nabory w roku 2023</vt:lpstr>
      <vt:lpstr>Nabór 28/2023 Rozwijanie działalności gospodarczej</vt:lpstr>
      <vt:lpstr>Nabór 29/2023 Zachowanie dziedzictwa lokalnego</vt:lpstr>
      <vt:lpstr>Nabór 30/2023 Rozwijanie działalności gospodarczej</vt:lpstr>
      <vt:lpstr>Nabór 31/2023 Podejmowanie działalności gospodarczej</vt:lpstr>
      <vt:lpstr>Nabór 32/2023 Rozwój ogólnodostępnej i niekomercyjnej infrastruktury turystycznej lub rekreacyjnej, lub kulturalnej</vt:lpstr>
      <vt:lpstr>Rozdysponowanie budżetu – Rozwój ogólnodostępnej i niekomercyjnej infrastruktury turystycznej lub rekreacyjnej, lub kulturalnej</vt:lpstr>
      <vt:lpstr>Rozdysponowanie budżetu – Zachowanie dziedzictwa lokalnego</vt:lpstr>
      <vt:lpstr>Rozdysponowanie budżetu – Rozwijanie działalności gospodarczej</vt:lpstr>
      <vt:lpstr>Rozdysponowanie budżetu – Podejmowanie działalności gospodarczej</vt:lpstr>
      <vt:lpstr>Rozdysponowanie budżetu – Promocja i infrastruktura</vt:lpstr>
      <vt:lpstr>Prezentacja programu PowerPoint</vt:lpstr>
      <vt:lpstr>Dziękujemy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Podsumowanie wdrażania LSR w roku 2020</dc:title>
  <dc:creator>M.Kubiak</dc:creator>
  <cp:lastModifiedBy>M.Kubiak</cp:lastModifiedBy>
  <cp:revision>51</cp:revision>
  <dcterms:created xsi:type="dcterms:W3CDTF">2020-12-29T12:09:58Z</dcterms:created>
  <dcterms:modified xsi:type="dcterms:W3CDTF">2023-12-13T10:35:54Z</dcterms:modified>
</cp:coreProperties>
</file>